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4" r:id="rId4"/>
    <p:sldId id="275" r:id="rId5"/>
    <p:sldId id="258" r:id="rId6"/>
    <p:sldId id="259" r:id="rId7"/>
    <p:sldId id="262" r:id="rId8"/>
    <p:sldId id="282" r:id="rId9"/>
    <p:sldId id="283" r:id="rId10"/>
    <p:sldId id="276" r:id="rId11"/>
    <p:sldId id="277" r:id="rId12"/>
    <p:sldId id="278" r:id="rId13"/>
    <p:sldId id="281" r:id="rId14"/>
    <p:sldId id="271" r:id="rId15"/>
    <p:sldId id="273"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2" d="100"/>
          <a:sy n="62" d="100"/>
        </p:scale>
        <p:origin x="-7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Team-Self-Respect%20&amp;%20Dignity.mpeg" TargetMode="External"/><Relationship Id="rId2" Type="http://schemas.openxmlformats.org/officeDocument/2006/relationships/hyperlink" Target="Problem%20Solving.mpg" TargetMode="External"/><Relationship Id="rId1" Type="http://schemas.openxmlformats.org/officeDocument/2006/relationships/slideLayout" Target="../slideLayouts/slideLayout5.xml"/><Relationship Id="rId6" Type="http://schemas.openxmlformats.org/officeDocument/2006/relationships/hyperlink" Target="Managing%20to%20agree%20with%20disagreements.wmv" TargetMode="External"/><Relationship Id="rId5" Type="http://schemas.openxmlformats.org/officeDocument/2006/relationships/hyperlink" Target="SPOKEN%20ENGLISH%20THROUGH%20HINDI.flv" TargetMode="External"/><Relationship Id="rId4" Type="http://schemas.openxmlformats.org/officeDocument/2006/relationships/hyperlink" Target="You%20Can%20Win%20-%20Shiv%20Khera.flv"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CV.docx" TargetMode="External"/><Relationship Id="rId2" Type="http://schemas.openxmlformats.org/officeDocument/2006/relationships/hyperlink" Target="A%20Specific%20Skill%20-%20Sutraneti-8623.mpe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Twin%201.jpg" TargetMode="External"/><Relationship Id="rId2" Type="http://schemas.openxmlformats.org/officeDocument/2006/relationships/hyperlink" Target="Halo%20Effect.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Loss%20of%20name%20&amp;%20fame1.j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1"/>
            <a:ext cx="7772400" cy="2533650"/>
          </a:xfrm>
        </p:spPr>
        <p:txBody>
          <a:bodyPr>
            <a:normAutofit/>
          </a:bodyPr>
          <a:lstStyle/>
          <a:p>
            <a:r>
              <a:rPr lang="en-US" sz="6000" dirty="0" smtClean="0">
                <a:solidFill>
                  <a:srgbClr val="00B0F0"/>
                </a:solidFill>
              </a:rPr>
              <a:t>Effective Selection</a:t>
            </a:r>
            <a:endParaRPr lang="en-US" sz="6000" dirty="0">
              <a:solidFill>
                <a:srgbClr val="00B0F0"/>
              </a:solidFill>
            </a:endParaRPr>
          </a:p>
        </p:txBody>
      </p:sp>
      <p:sp>
        <p:nvSpPr>
          <p:cNvPr id="3" name="Subtitle 2"/>
          <p:cNvSpPr>
            <a:spLocks noGrp="1"/>
          </p:cNvSpPr>
          <p:nvPr>
            <p:ph type="subTitle" idx="1"/>
          </p:nvPr>
        </p:nvSpPr>
        <p:spPr/>
        <p:txBody>
          <a:bodyPr/>
          <a:lstStyle/>
          <a:p>
            <a:r>
              <a:rPr lang="en-US" dirty="0" smtClean="0">
                <a:solidFill>
                  <a:srgbClr val="00B050"/>
                </a:solidFill>
              </a:rPr>
              <a:t>By Prof. Shankar Bhusari</a:t>
            </a:r>
            <a:endParaRPr lang="en-US" dirty="0">
              <a:solidFill>
                <a:srgbClr val="00B05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B0F0"/>
                </a:solidFill>
              </a:rPr>
              <a:t>What are the Abilities &amp; Competencies to be checked?</a:t>
            </a:r>
            <a:endParaRPr lang="en-US" b="1" dirty="0">
              <a:solidFill>
                <a:srgbClr val="00B0F0"/>
              </a:solidFill>
            </a:endParaRPr>
          </a:p>
        </p:txBody>
      </p:sp>
      <p:sp>
        <p:nvSpPr>
          <p:cNvPr id="3" name="Text Placeholder 2"/>
          <p:cNvSpPr>
            <a:spLocks noGrp="1"/>
          </p:cNvSpPr>
          <p:nvPr>
            <p:ph type="body" idx="1"/>
          </p:nvPr>
        </p:nvSpPr>
        <p:spPr/>
        <p:txBody>
          <a:bodyPr/>
          <a:lstStyle/>
          <a:p>
            <a:pPr algn="ctr"/>
            <a:r>
              <a:rPr lang="en-US" dirty="0" smtClean="0"/>
              <a:t>ABILITIES (watch video)</a:t>
            </a:r>
            <a:endParaRPr lang="en-US" dirty="0"/>
          </a:p>
        </p:txBody>
      </p:sp>
      <p:sp>
        <p:nvSpPr>
          <p:cNvPr id="4" name="Content Placeholder 3"/>
          <p:cNvSpPr>
            <a:spLocks noGrp="1"/>
          </p:cNvSpPr>
          <p:nvPr>
            <p:ph sz="half" idx="2"/>
          </p:nvPr>
        </p:nvSpPr>
        <p:spPr>
          <a:xfrm>
            <a:off x="457200" y="2174874"/>
            <a:ext cx="4040188" cy="4378326"/>
          </a:xfrm>
        </p:spPr>
        <p:txBody>
          <a:bodyPr>
            <a:normAutofit lnSpcReduction="10000"/>
          </a:bodyPr>
          <a:lstStyle/>
          <a:p>
            <a:r>
              <a:rPr lang="en-US" b="1" dirty="0" smtClean="0">
                <a:solidFill>
                  <a:srgbClr val="00B050"/>
                </a:solidFill>
              </a:rPr>
              <a:t>A.</a:t>
            </a:r>
            <a:r>
              <a:rPr lang="en-US" b="1" dirty="0" smtClean="0">
                <a:solidFill>
                  <a:srgbClr val="FF0000"/>
                </a:solidFill>
              </a:rPr>
              <a:t> Focus Thinking</a:t>
            </a:r>
          </a:p>
          <a:p>
            <a:r>
              <a:rPr lang="en-US" b="1" dirty="0" smtClean="0">
                <a:solidFill>
                  <a:srgbClr val="00B050"/>
                </a:solidFill>
              </a:rPr>
              <a:t>C.</a:t>
            </a:r>
            <a:r>
              <a:rPr lang="en-US" b="1" dirty="0" smtClean="0"/>
              <a:t> </a:t>
            </a:r>
            <a:r>
              <a:rPr lang="en-US" b="1" dirty="0" smtClean="0">
                <a:solidFill>
                  <a:srgbClr val="FF0000"/>
                </a:solidFill>
              </a:rPr>
              <a:t>Abstract Reasoning</a:t>
            </a:r>
          </a:p>
          <a:p>
            <a:r>
              <a:rPr lang="en-US" b="1" dirty="0" smtClean="0">
                <a:solidFill>
                  <a:srgbClr val="00B050"/>
                </a:solidFill>
              </a:rPr>
              <a:t>E.</a:t>
            </a:r>
            <a:r>
              <a:rPr lang="en-US" b="1" dirty="0" smtClean="0">
                <a:solidFill>
                  <a:srgbClr val="FF0000"/>
                </a:solidFill>
              </a:rPr>
              <a:t> Motivation to work</a:t>
            </a:r>
          </a:p>
          <a:p>
            <a:r>
              <a:rPr lang="en-US" b="1" dirty="0" smtClean="0">
                <a:solidFill>
                  <a:srgbClr val="00B050"/>
                </a:solidFill>
              </a:rPr>
              <a:t>G</a:t>
            </a:r>
            <a:r>
              <a:rPr lang="en-US" b="1" dirty="0" smtClean="0"/>
              <a:t>.</a:t>
            </a:r>
            <a:r>
              <a:rPr lang="en-US" b="1" dirty="0" smtClean="0">
                <a:solidFill>
                  <a:srgbClr val="FF0000"/>
                </a:solidFill>
              </a:rPr>
              <a:t> Managing conflict</a:t>
            </a:r>
          </a:p>
          <a:p>
            <a:r>
              <a:rPr lang="en-US" b="1" dirty="0" smtClean="0">
                <a:solidFill>
                  <a:srgbClr val="00B050"/>
                </a:solidFill>
                <a:hlinkClick r:id="rId2" action="ppaction://hlinkfile"/>
              </a:rPr>
              <a:t>I.</a:t>
            </a:r>
            <a:r>
              <a:rPr lang="en-US" b="1" dirty="0" smtClean="0">
                <a:hlinkClick r:id="rId2" action="ppaction://hlinkfile"/>
              </a:rPr>
              <a:t> </a:t>
            </a:r>
            <a:r>
              <a:rPr lang="en-US" b="1" dirty="0" smtClean="0">
                <a:solidFill>
                  <a:srgbClr val="FF0000"/>
                </a:solidFill>
                <a:hlinkClick r:id="rId2" action="ppaction://hlinkfile"/>
              </a:rPr>
              <a:t>Problem solving</a:t>
            </a:r>
            <a:endParaRPr lang="en-US" b="1" dirty="0" smtClean="0">
              <a:solidFill>
                <a:srgbClr val="FF0000"/>
              </a:solidFill>
            </a:endParaRPr>
          </a:p>
          <a:p>
            <a:r>
              <a:rPr lang="en-US" dirty="0" smtClean="0"/>
              <a:t>Decision making </a:t>
            </a:r>
          </a:p>
          <a:p>
            <a:r>
              <a:rPr lang="en-US" dirty="0" smtClean="0"/>
              <a:t>Emotional Stability </a:t>
            </a:r>
          </a:p>
          <a:p>
            <a:r>
              <a:rPr lang="en-US" dirty="0" smtClean="0"/>
              <a:t>Analytical Reasoning </a:t>
            </a:r>
          </a:p>
          <a:p>
            <a:r>
              <a:rPr lang="en-US" dirty="0" smtClean="0"/>
              <a:t>Analogy </a:t>
            </a:r>
            <a:endParaRPr lang="en-US" b="1" dirty="0" smtClean="0"/>
          </a:p>
          <a:p>
            <a:r>
              <a:rPr lang="en-US" dirty="0" smtClean="0"/>
              <a:t>Personal Creativity </a:t>
            </a:r>
          </a:p>
        </p:txBody>
      </p:sp>
      <p:sp>
        <p:nvSpPr>
          <p:cNvPr id="5" name="Text Placeholder 4"/>
          <p:cNvSpPr>
            <a:spLocks noGrp="1"/>
          </p:cNvSpPr>
          <p:nvPr>
            <p:ph type="body" sz="quarter" idx="3"/>
          </p:nvPr>
        </p:nvSpPr>
        <p:spPr/>
        <p:txBody>
          <a:bodyPr/>
          <a:lstStyle/>
          <a:p>
            <a:pPr algn="ctr"/>
            <a:r>
              <a:rPr lang="en-US" dirty="0" smtClean="0"/>
              <a:t>COMPETENCIES (watch clips)</a:t>
            </a:r>
            <a:endParaRPr lang="en-US" dirty="0"/>
          </a:p>
        </p:txBody>
      </p:sp>
      <p:sp>
        <p:nvSpPr>
          <p:cNvPr id="6" name="Content Placeholder 5"/>
          <p:cNvSpPr>
            <a:spLocks noGrp="1"/>
          </p:cNvSpPr>
          <p:nvPr>
            <p:ph sz="quarter" idx="4"/>
          </p:nvPr>
        </p:nvSpPr>
        <p:spPr>
          <a:xfrm>
            <a:off x="4645025" y="2174874"/>
            <a:ext cx="4270375" cy="4454526"/>
          </a:xfrm>
        </p:spPr>
        <p:txBody>
          <a:bodyPr>
            <a:normAutofit/>
          </a:bodyPr>
          <a:lstStyle/>
          <a:p>
            <a:r>
              <a:rPr lang="en-US" dirty="0" smtClean="0"/>
              <a:t>Initiative &amp; Assertiveness</a:t>
            </a:r>
          </a:p>
          <a:p>
            <a:r>
              <a:rPr lang="en-US" dirty="0" smtClean="0"/>
              <a:t>Adaptability </a:t>
            </a:r>
          </a:p>
          <a:p>
            <a:r>
              <a:rPr lang="en-US" dirty="0" smtClean="0"/>
              <a:t>Commitment </a:t>
            </a:r>
          </a:p>
          <a:p>
            <a:r>
              <a:rPr lang="en-US" dirty="0" smtClean="0"/>
              <a:t>Foresight </a:t>
            </a:r>
          </a:p>
          <a:p>
            <a:r>
              <a:rPr lang="en-US" dirty="0" smtClean="0">
                <a:hlinkClick r:id="rId3" action="ppaction://hlinkfile"/>
              </a:rPr>
              <a:t>Teamwork</a:t>
            </a:r>
            <a:endParaRPr lang="en-US" dirty="0" smtClean="0"/>
          </a:p>
          <a:p>
            <a:r>
              <a:rPr lang="en-US" b="1" dirty="0" smtClean="0">
                <a:solidFill>
                  <a:srgbClr val="FF0000"/>
                </a:solidFill>
                <a:hlinkClick r:id="rId4" action="ppaction://hlinkfile"/>
              </a:rPr>
              <a:t>B.</a:t>
            </a:r>
            <a:r>
              <a:rPr lang="en-US" b="1" dirty="0" smtClean="0">
                <a:solidFill>
                  <a:srgbClr val="00B050"/>
                </a:solidFill>
                <a:hlinkClick r:id="rId4" action="ppaction://hlinkfile"/>
              </a:rPr>
              <a:t> Oral communication</a:t>
            </a:r>
            <a:endParaRPr lang="en-US" b="1" dirty="0" smtClean="0">
              <a:solidFill>
                <a:srgbClr val="00B050"/>
              </a:solidFill>
            </a:endParaRPr>
          </a:p>
          <a:p>
            <a:r>
              <a:rPr lang="en-US" b="1" dirty="0" smtClean="0">
                <a:solidFill>
                  <a:srgbClr val="FF0000"/>
                </a:solidFill>
              </a:rPr>
              <a:t>D.</a:t>
            </a:r>
            <a:r>
              <a:rPr lang="en-US" b="1" dirty="0" smtClean="0">
                <a:solidFill>
                  <a:srgbClr val="00B050"/>
                </a:solidFill>
              </a:rPr>
              <a:t> Listening skills </a:t>
            </a:r>
          </a:p>
          <a:p>
            <a:r>
              <a:rPr lang="en-US" b="1" dirty="0" smtClean="0">
                <a:solidFill>
                  <a:srgbClr val="FF0000"/>
                </a:solidFill>
                <a:hlinkClick r:id="rId5" action="ppaction://hlinkfile"/>
              </a:rPr>
              <a:t>F.</a:t>
            </a:r>
            <a:r>
              <a:rPr lang="en-US" b="1" dirty="0" smtClean="0">
                <a:solidFill>
                  <a:srgbClr val="00B050"/>
                </a:solidFill>
                <a:hlinkClick r:id="rId5" action="ppaction://hlinkfile"/>
              </a:rPr>
              <a:t> Persuasive communication</a:t>
            </a:r>
            <a:endParaRPr lang="en-US" b="1" dirty="0" smtClean="0">
              <a:solidFill>
                <a:srgbClr val="00B050"/>
              </a:solidFill>
            </a:endParaRPr>
          </a:p>
          <a:p>
            <a:r>
              <a:rPr lang="en-US" b="1" dirty="0" smtClean="0">
                <a:solidFill>
                  <a:srgbClr val="FF0000"/>
                </a:solidFill>
                <a:hlinkClick r:id="rId6" action="ppaction://hlinkfile"/>
              </a:rPr>
              <a:t>H.</a:t>
            </a:r>
            <a:r>
              <a:rPr lang="en-US" b="1" dirty="0" smtClean="0">
                <a:solidFill>
                  <a:srgbClr val="00B050"/>
                </a:solidFill>
                <a:hlinkClick r:id="rId6" action="ppaction://hlinkfile"/>
              </a:rPr>
              <a:t> Managing disagreement</a:t>
            </a:r>
            <a:endParaRPr lang="en-US" b="1" dirty="0" smtClean="0">
              <a:solidFill>
                <a:srgbClr val="00B050"/>
              </a:solidFill>
            </a:endParaRPr>
          </a:p>
          <a:p>
            <a:r>
              <a:rPr lang="en-US" b="1" dirty="0" smtClean="0">
                <a:solidFill>
                  <a:srgbClr val="FF0000"/>
                </a:solidFill>
              </a:rPr>
              <a:t>J.</a:t>
            </a:r>
            <a:r>
              <a:rPr lang="en-US" b="1" dirty="0" smtClean="0">
                <a:solidFill>
                  <a:srgbClr val="00B050"/>
                </a:solidFill>
              </a:rPr>
              <a:t> Conversation control</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Assignment 2</a:t>
            </a:r>
            <a:endParaRPr lang="en-US" dirty="0"/>
          </a:p>
        </p:txBody>
      </p:sp>
      <p:sp>
        <p:nvSpPr>
          <p:cNvPr id="3" name="Content Placeholder 2"/>
          <p:cNvSpPr>
            <a:spLocks noGrp="1"/>
          </p:cNvSpPr>
          <p:nvPr>
            <p:ph idx="1"/>
          </p:nvPr>
        </p:nvSpPr>
        <p:spPr>
          <a:xfrm>
            <a:off x="304800" y="838200"/>
            <a:ext cx="8610600" cy="5791200"/>
          </a:xfrm>
        </p:spPr>
        <p:txBody>
          <a:bodyPr>
            <a:normAutofit fontScale="85000" lnSpcReduction="20000"/>
          </a:bodyPr>
          <a:lstStyle/>
          <a:p>
            <a:r>
              <a:rPr lang="en-US" dirty="0" smtClean="0"/>
              <a:t>We are picking 5 characteristics to be judged in selection interview. They are </a:t>
            </a:r>
          </a:p>
          <a:p>
            <a:pPr lvl="5">
              <a:buNone/>
            </a:pPr>
            <a:r>
              <a:rPr lang="en-US" sz="3000" b="1" dirty="0" smtClean="0">
                <a:solidFill>
                  <a:srgbClr val="FF0000"/>
                </a:solidFill>
              </a:rPr>
              <a:t>B.</a:t>
            </a:r>
            <a:r>
              <a:rPr lang="en-US" sz="3000" b="1" dirty="0" smtClean="0">
                <a:solidFill>
                  <a:srgbClr val="00B050"/>
                </a:solidFill>
              </a:rPr>
              <a:t> Oral communication</a:t>
            </a:r>
          </a:p>
          <a:p>
            <a:pPr lvl="5">
              <a:buNone/>
            </a:pPr>
            <a:r>
              <a:rPr lang="en-US" sz="3000" b="1" dirty="0" smtClean="0">
                <a:solidFill>
                  <a:srgbClr val="FF0000"/>
                </a:solidFill>
              </a:rPr>
              <a:t>D.</a:t>
            </a:r>
            <a:r>
              <a:rPr lang="en-US" sz="3000" b="1" dirty="0" smtClean="0">
                <a:solidFill>
                  <a:srgbClr val="00B050"/>
                </a:solidFill>
              </a:rPr>
              <a:t> Listening skills </a:t>
            </a:r>
          </a:p>
          <a:p>
            <a:pPr lvl="5">
              <a:buNone/>
            </a:pPr>
            <a:r>
              <a:rPr lang="en-US" sz="3000" b="1" dirty="0" smtClean="0">
                <a:solidFill>
                  <a:srgbClr val="FF0000"/>
                </a:solidFill>
              </a:rPr>
              <a:t>F.</a:t>
            </a:r>
            <a:r>
              <a:rPr lang="en-US" sz="3000" b="1" dirty="0" smtClean="0">
                <a:solidFill>
                  <a:srgbClr val="00B050"/>
                </a:solidFill>
              </a:rPr>
              <a:t> Persuasive communication</a:t>
            </a:r>
          </a:p>
          <a:p>
            <a:pPr lvl="5">
              <a:buNone/>
            </a:pPr>
            <a:r>
              <a:rPr lang="en-US" sz="3000" b="1" dirty="0" smtClean="0">
                <a:solidFill>
                  <a:srgbClr val="FF0000"/>
                </a:solidFill>
              </a:rPr>
              <a:t>H.</a:t>
            </a:r>
            <a:r>
              <a:rPr lang="en-US" sz="3000" b="1" dirty="0" smtClean="0">
                <a:solidFill>
                  <a:srgbClr val="00B050"/>
                </a:solidFill>
              </a:rPr>
              <a:t> Managing disagreement</a:t>
            </a:r>
          </a:p>
          <a:p>
            <a:pPr lvl="5">
              <a:buNone/>
            </a:pPr>
            <a:r>
              <a:rPr lang="en-US" sz="3000" b="1" dirty="0" smtClean="0">
                <a:solidFill>
                  <a:srgbClr val="FF0000"/>
                </a:solidFill>
              </a:rPr>
              <a:t>J.</a:t>
            </a:r>
            <a:r>
              <a:rPr lang="en-US" sz="3000" b="1" dirty="0" smtClean="0">
                <a:solidFill>
                  <a:srgbClr val="00B050"/>
                </a:solidFill>
              </a:rPr>
              <a:t> Conversation control</a:t>
            </a:r>
          </a:p>
          <a:p>
            <a:r>
              <a:rPr lang="en-US" dirty="0" smtClean="0"/>
              <a:t>You have to design questions to be asked to interviewee considering communication plays vital role in determining performance of sales person. The question must be simple, understandable and with the frame of knowledge &amp; skills of the candidate. </a:t>
            </a:r>
          </a:p>
          <a:p>
            <a:pPr>
              <a:buNone/>
            </a:pPr>
            <a:r>
              <a:rPr lang="en-US" b="1" dirty="0" smtClean="0">
                <a:solidFill>
                  <a:srgbClr val="FF0000"/>
                </a:solidFill>
              </a:rPr>
              <a:t>Expected Outcome: </a:t>
            </a:r>
            <a:r>
              <a:rPr lang="en-US" dirty="0" smtClean="0">
                <a:solidFill>
                  <a:srgbClr val="FF0000"/>
                </a:solidFill>
              </a:rPr>
              <a:t>Program participant will learn to ask the questions suitable to judge communication parameters of sales personnel.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Autofit/>
          </a:bodyPr>
          <a:lstStyle/>
          <a:p>
            <a:r>
              <a:rPr lang="en-US" sz="3600" dirty="0" smtClean="0"/>
              <a:t>Exhibition of your competencies</a:t>
            </a:r>
            <a:br>
              <a:rPr lang="en-US" sz="3600" dirty="0" smtClean="0"/>
            </a:br>
            <a:r>
              <a:rPr lang="en-US" sz="3600" dirty="0" smtClean="0"/>
              <a:t>Game 2</a:t>
            </a:r>
            <a:endParaRPr lang="en-US" sz="3600" dirty="0"/>
          </a:p>
        </p:txBody>
      </p:sp>
      <p:sp>
        <p:nvSpPr>
          <p:cNvPr id="3" name="Content Placeholder 2"/>
          <p:cNvSpPr>
            <a:spLocks noGrp="1"/>
          </p:cNvSpPr>
          <p:nvPr>
            <p:ph idx="1"/>
          </p:nvPr>
        </p:nvSpPr>
        <p:spPr>
          <a:xfrm>
            <a:off x="457200" y="1295400"/>
            <a:ext cx="8382000" cy="5257800"/>
          </a:xfrm>
        </p:spPr>
        <p:txBody>
          <a:bodyPr>
            <a:normAutofit fontScale="85000" lnSpcReduction="10000"/>
          </a:bodyPr>
          <a:lstStyle/>
          <a:p>
            <a:pPr>
              <a:buNone/>
            </a:pPr>
            <a:r>
              <a:rPr lang="en-US" sz="3500" dirty="0" smtClean="0">
                <a:solidFill>
                  <a:srgbClr val="FF0000"/>
                </a:solidFill>
              </a:rPr>
              <a:t>Let us play the same game again,</a:t>
            </a:r>
          </a:p>
          <a:p>
            <a:r>
              <a:rPr lang="en-US" dirty="0" smtClean="0"/>
              <a:t>Arrange your pair with least known person in this team. </a:t>
            </a:r>
          </a:p>
          <a:p>
            <a:r>
              <a:rPr lang="en-US" dirty="0" smtClean="0"/>
              <a:t>The moment you form the pair, take any one of following number for your pair.</a:t>
            </a:r>
          </a:p>
          <a:p>
            <a:pPr algn="ctr">
              <a:buNone/>
            </a:pPr>
            <a:r>
              <a:rPr lang="en-US" dirty="0" smtClean="0"/>
              <a:t>100, 200, 300, 400, 500, 600, 700, 800, 900, 000</a:t>
            </a:r>
          </a:p>
          <a:p>
            <a:r>
              <a:rPr lang="en-US" dirty="0" smtClean="0"/>
              <a:t>This is the name of your pair.</a:t>
            </a:r>
          </a:p>
          <a:p>
            <a:r>
              <a:rPr lang="en-US" dirty="0" smtClean="0"/>
              <a:t>Please, one pair, come ahead. Decide, who will be interviewee. Other person in pair will take interview of interviewee. </a:t>
            </a:r>
          </a:p>
          <a:p>
            <a:r>
              <a:rPr lang="en-US" dirty="0" smtClean="0"/>
              <a:t>Interviewer will get 3 minutes to design and rethink on questions to be asked in interview. Remember, you are taking interview for the position of “Sales Executive”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solidFill>
                  <a:srgbClr val="00B0F0"/>
                </a:solidFill>
              </a:rPr>
              <a:t>Activities for competencies</a:t>
            </a:r>
            <a:endParaRPr lang="en-US" dirty="0">
              <a:solidFill>
                <a:srgbClr val="00B0F0"/>
              </a:solidFill>
            </a:endParaRPr>
          </a:p>
        </p:txBody>
      </p:sp>
      <p:sp>
        <p:nvSpPr>
          <p:cNvPr id="3" name="Content Placeholder 2"/>
          <p:cNvSpPr>
            <a:spLocks noGrp="1"/>
          </p:cNvSpPr>
          <p:nvPr>
            <p:ph idx="1"/>
          </p:nvPr>
        </p:nvSpPr>
        <p:spPr>
          <a:xfrm>
            <a:off x="304800" y="914400"/>
            <a:ext cx="8534400" cy="5638800"/>
          </a:xfrm>
        </p:spPr>
        <p:txBody>
          <a:bodyPr>
            <a:normAutofit fontScale="47500" lnSpcReduction="20000"/>
          </a:bodyPr>
          <a:lstStyle/>
          <a:p>
            <a:pPr>
              <a:buNone/>
            </a:pPr>
            <a:r>
              <a:rPr lang="en-US" sz="5500" dirty="0" smtClean="0"/>
              <a:t>Asking questions alone does not complete interview. Some parameter of competencies are different and </a:t>
            </a:r>
            <a:r>
              <a:rPr lang="en-US" sz="5500" b="1" dirty="0" smtClean="0"/>
              <a:t>demands various activities  </a:t>
            </a:r>
            <a:r>
              <a:rPr lang="en-US" sz="5500" dirty="0" smtClean="0"/>
              <a:t>to be played by interviewee so that the interviewer can take judgment of level of presence of competency parameter. Those competency parameters are, </a:t>
            </a:r>
          </a:p>
          <a:p>
            <a:pPr>
              <a:buNone/>
            </a:pPr>
            <a:r>
              <a:rPr lang="en-US" sz="5100" dirty="0" smtClean="0"/>
              <a:t>Oral communication – </a:t>
            </a:r>
            <a:r>
              <a:rPr lang="en-US" sz="5100" dirty="0" smtClean="0">
                <a:solidFill>
                  <a:srgbClr val="00B050"/>
                </a:solidFill>
              </a:rPr>
              <a:t>Ask interviewee to tell about one bad experience in previous firm. </a:t>
            </a:r>
          </a:p>
          <a:p>
            <a:pPr>
              <a:buNone/>
            </a:pPr>
            <a:r>
              <a:rPr lang="en-US" sz="5100" dirty="0" smtClean="0"/>
              <a:t>Listening skills  - </a:t>
            </a:r>
            <a:r>
              <a:rPr lang="en-US" sz="5100" dirty="0" smtClean="0">
                <a:solidFill>
                  <a:srgbClr val="00B050"/>
                </a:solidFill>
              </a:rPr>
              <a:t>Tell interviewee to listen carefully and tell the short story of good experience you have in your present firm. </a:t>
            </a:r>
          </a:p>
          <a:p>
            <a:pPr>
              <a:buNone/>
            </a:pPr>
            <a:r>
              <a:rPr lang="en-US" sz="5100" dirty="0" smtClean="0"/>
              <a:t>Persuasive communication – </a:t>
            </a:r>
            <a:r>
              <a:rPr lang="en-US" sz="5100" dirty="0" smtClean="0">
                <a:solidFill>
                  <a:srgbClr val="00B050"/>
                </a:solidFill>
              </a:rPr>
              <a:t>Ask interviewee to sit at your place and questioned you. </a:t>
            </a:r>
          </a:p>
          <a:p>
            <a:pPr>
              <a:buNone/>
            </a:pPr>
            <a:r>
              <a:rPr lang="en-US" sz="5100" dirty="0" smtClean="0"/>
              <a:t>Managing disagreement – </a:t>
            </a:r>
            <a:r>
              <a:rPr lang="en-US" sz="5100" dirty="0" smtClean="0">
                <a:solidFill>
                  <a:srgbClr val="00B050"/>
                </a:solidFill>
              </a:rPr>
              <a:t>Give some situation in which you will disagree with interviewee and tell to bring you on agreement.</a:t>
            </a:r>
          </a:p>
          <a:p>
            <a:pPr>
              <a:buNone/>
            </a:pPr>
            <a:r>
              <a:rPr lang="en-US" sz="5100" dirty="0" smtClean="0"/>
              <a:t>Conversation control – </a:t>
            </a:r>
            <a:r>
              <a:rPr lang="en-US" sz="5100" dirty="0" smtClean="0">
                <a:solidFill>
                  <a:srgbClr val="00B050"/>
                </a:solidFill>
              </a:rPr>
              <a:t>Give a situation in which customer is highly demanding. Ask interviewee about his statement in reply to demanding customer. </a:t>
            </a:r>
          </a:p>
          <a:p>
            <a:pPr>
              <a:buNone/>
            </a:pPr>
            <a:r>
              <a:rPr lang="en-US" sz="5100" dirty="0" smtClean="0"/>
              <a:t>Teamwork – </a:t>
            </a:r>
            <a:r>
              <a:rPr lang="en-US" sz="5100" dirty="0" smtClean="0">
                <a:solidFill>
                  <a:srgbClr val="00B050"/>
                </a:solidFill>
              </a:rPr>
              <a:t>Ask interviewee to sacrifice for his team goal. </a:t>
            </a:r>
            <a:endParaRPr lang="en-US" sz="51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Activities 1</a:t>
            </a:r>
            <a:endParaRPr lang="en-US" dirty="0"/>
          </a:p>
        </p:txBody>
      </p:sp>
      <p:sp>
        <p:nvSpPr>
          <p:cNvPr id="3" name="Content Placeholder 2"/>
          <p:cNvSpPr>
            <a:spLocks noGrp="1"/>
          </p:cNvSpPr>
          <p:nvPr>
            <p:ph idx="1"/>
          </p:nvPr>
        </p:nvSpPr>
        <p:spPr>
          <a:xfrm>
            <a:off x="228600" y="838200"/>
            <a:ext cx="8686800" cy="5867400"/>
          </a:xfrm>
        </p:spPr>
        <p:txBody>
          <a:bodyPr>
            <a:normAutofit fontScale="92500" lnSpcReduction="20000"/>
          </a:bodyPr>
          <a:lstStyle/>
          <a:p>
            <a:r>
              <a:rPr lang="en-US" sz="3000" dirty="0" smtClean="0"/>
              <a:t>We will understand these competencies by giving different situation to interviewee. (Tell related skills)</a:t>
            </a:r>
          </a:p>
          <a:p>
            <a:pPr>
              <a:buNone/>
            </a:pPr>
            <a:r>
              <a:rPr lang="en-US" sz="2500" dirty="0" smtClean="0"/>
              <a:t>Situation 1: Customer tell you that 10% discount was offered to his relative. He is seeking same discount from you. (Apply PC)</a:t>
            </a:r>
          </a:p>
          <a:p>
            <a:pPr>
              <a:buNone/>
            </a:pPr>
            <a:r>
              <a:rPr lang="en-US" sz="2500" dirty="0" smtClean="0"/>
              <a:t>Situation 2: Customer know the cost of part, which your firm is selling at higher price. (Apply LS)</a:t>
            </a:r>
          </a:p>
          <a:p>
            <a:pPr>
              <a:buNone/>
            </a:pPr>
            <a:r>
              <a:rPr lang="en-US" sz="2500" dirty="0" smtClean="0"/>
              <a:t>Situation 3: Customer is having full technical knowledge. He is investigating more from you. (Apply CC)</a:t>
            </a:r>
          </a:p>
          <a:p>
            <a:pPr>
              <a:buNone/>
            </a:pPr>
            <a:r>
              <a:rPr lang="en-US" sz="2500" dirty="0" smtClean="0"/>
              <a:t>Situation 4: Customer is not ready to agree on what you said. He is blaming you as liar, fake and fraudulent. (Apply MD)</a:t>
            </a:r>
          </a:p>
          <a:p>
            <a:pPr>
              <a:buNone/>
            </a:pPr>
            <a:r>
              <a:rPr lang="en-US" sz="2500" dirty="0" smtClean="0"/>
              <a:t>Situation 5: Customer is asking you question after question. (Apply OC)</a:t>
            </a:r>
          </a:p>
          <a:p>
            <a:pPr>
              <a:buNone/>
            </a:pPr>
            <a:r>
              <a:rPr lang="en-US" sz="3000" b="1" dirty="0" smtClean="0">
                <a:solidFill>
                  <a:srgbClr val="FF0000"/>
                </a:solidFill>
              </a:rPr>
              <a:t>Expected Outcome: </a:t>
            </a:r>
          </a:p>
          <a:p>
            <a:pPr>
              <a:buNone/>
            </a:pPr>
            <a:r>
              <a:rPr lang="en-US" sz="3000" dirty="0" smtClean="0">
                <a:solidFill>
                  <a:srgbClr val="FF0000"/>
                </a:solidFill>
              </a:rPr>
              <a:t>You are trained to give various situation to interviewee and judge the level of competencies. And compare characteristics of all interviewee, take true judgment and finalize better and suitable candidate. </a:t>
            </a:r>
            <a:endParaRPr lang="en-US" sz="3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solidFill>
                  <a:srgbClr val="00B050"/>
                </a:solidFill>
              </a:rPr>
              <a:t>Activities 2</a:t>
            </a:r>
            <a:endParaRPr lang="en-US" dirty="0">
              <a:solidFill>
                <a:srgbClr val="00B050"/>
              </a:solidFill>
            </a:endParaRPr>
          </a:p>
        </p:txBody>
      </p:sp>
      <p:sp>
        <p:nvSpPr>
          <p:cNvPr id="3" name="Content Placeholder 2"/>
          <p:cNvSpPr>
            <a:spLocks noGrp="1"/>
          </p:cNvSpPr>
          <p:nvPr>
            <p:ph idx="1"/>
          </p:nvPr>
        </p:nvSpPr>
        <p:spPr>
          <a:xfrm>
            <a:off x="228600" y="838200"/>
            <a:ext cx="8686800" cy="5715000"/>
          </a:xfrm>
        </p:spPr>
        <p:txBody>
          <a:bodyPr>
            <a:normAutofit fontScale="92500" lnSpcReduction="10000"/>
          </a:bodyPr>
          <a:lstStyle/>
          <a:p>
            <a:pPr>
              <a:buNone/>
            </a:pPr>
            <a:r>
              <a:rPr lang="en-US" sz="3000" dirty="0" smtClean="0"/>
              <a:t>Write down some situation which you encounter on day to day basis. Situations which are related to learned five competencies.</a:t>
            </a:r>
          </a:p>
          <a:p>
            <a:pPr>
              <a:buNone/>
            </a:pPr>
            <a:endParaRPr lang="en-US" sz="3000" dirty="0" smtClean="0"/>
          </a:p>
          <a:p>
            <a:pPr lvl="2"/>
            <a:r>
              <a:rPr lang="en-US" sz="4000" dirty="0" smtClean="0"/>
              <a:t>Discuss each situation.</a:t>
            </a:r>
          </a:p>
          <a:p>
            <a:pPr lvl="2"/>
            <a:r>
              <a:rPr lang="en-US" sz="4000" dirty="0" smtClean="0"/>
              <a:t>Evaluate its related parameter.</a:t>
            </a:r>
          </a:p>
          <a:p>
            <a:pPr lvl="2"/>
            <a:r>
              <a:rPr lang="en-US" sz="4000" dirty="0" smtClean="0"/>
              <a:t> Identify judgmental inference. </a:t>
            </a:r>
          </a:p>
          <a:p>
            <a:pPr>
              <a:buNone/>
            </a:pPr>
            <a:endParaRPr lang="en-US" sz="3000" b="1" dirty="0" smtClean="0">
              <a:solidFill>
                <a:srgbClr val="00B050"/>
              </a:solidFill>
            </a:endParaRPr>
          </a:p>
          <a:p>
            <a:pPr>
              <a:buNone/>
            </a:pPr>
            <a:r>
              <a:rPr lang="en-US" sz="3000" b="1" dirty="0" smtClean="0">
                <a:solidFill>
                  <a:srgbClr val="00B050"/>
                </a:solidFill>
              </a:rPr>
              <a:t>Expected Outcome: You </a:t>
            </a:r>
            <a:r>
              <a:rPr lang="en-US" sz="3000" dirty="0" smtClean="0">
                <a:solidFill>
                  <a:srgbClr val="00B050"/>
                </a:solidFill>
              </a:rPr>
              <a:t>will understand to give various situation to interviewee and judge his or her level of competency. Interviewees can be then compared to  finalize best and suitable employee. </a:t>
            </a:r>
            <a:endParaRPr lang="en-US" sz="3000" dirty="0">
              <a:solidFill>
                <a:srgbClr val="00B05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r>
              <a:rPr lang="en-US" sz="15000" dirty="0" smtClean="0"/>
              <a:t>Thank You</a:t>
            </a:r>
            <a:endParaRPr lang="en-US" sz="15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rPr>
              <a:t>Objective of Selection Interview</a:t>
            </a:r>
            <a:endParaRPr lang="en-US" b="1" dirty="0">
              <a:solidFill>
                <a:srgbClr val="00B0F0"/>
              </a:solidFill>
            </a:endParaRPr>
          </a:p>
        </p:txBody>
      </p:sp>
      <p:sp>
        <p:nvSpPr>
          <p:cNvPr id="3" name="Content Placeholder 2"/>
          <p:cNvSpPr>
            <a:spLocks noGrp="1"/>
          </p:cNvSpPr>
          <p:nvPr>
            <p:ph idx="1"/>
          </p:nvPr>
        </p:nvSpPr>
        <p:spPr>
          <a:xfrm>
            <a:off x="152400" y="1219200"/>
            <a:ext cx="8763000" cy="5410200"/>
          </a:xfrm>
        </p:spPr>
        <p:txBody>
          <a:bodyPr>
            <a:normAutofit lnSpcReduction="10000"/>
          </a:bodyPr>
          <a:lstStyle/>
          <a:p>
            <a:r>
              <a:rPr lang="en-US" sz="3100" dirty="0" smtClean="0"/>
              <a:t>Matching the “</a:t>
            </a:r>
            <a:r>
              <a:rPr lang="en-US" sz="3100" dirty="0" smtClean="0">
                <a:hlinkClick r:id="rId2" action="ppaction://hlinkfile"/>
              </a:rPr>
              <a:t>skills</a:t>
            </a:r>
            <a:r>
              <a:rPr lang="en-US" sz="3100" dirty="0" smtClean="0"/>
              <a:t>” with “what is written in “</a:t>
            </a:r>
            <a:r>
              <a:rPr lang="en-US" sz="3100" dirty="0" smtClean="0">
                <a:hlinkClick r:id="rId3" action="ppaction://hlinkfile"/>
              </a:rPr>
              <a:t>CV</a:t>
            </a:r>
            <a:r>
              <a:rPr lang="en-US" sz="3100" dirty="0" smtClean="0"/>
              <a:t>”.</a:t>
            </a:r>
          </a:p>
          <a:p>
            <a:r>
              <a:rPr lang="en-US" sz="3100" dirty="0" smtClean="0"/>
              <a:t>Understanding bad selections.</a:t>
            </a:r>
            <a:endParaRPr lang="en-US" sz="3100" dirty="0" smtClean="0"/>
          </a:p>
          <a:p>
            <a:r>
              <a:rPr lang="en-US" sz="3100" dirty="0" smtClean="0"/>
              <a:t>Alignment with requirements of firm hiring</a:t>
            </a:r>
            <a:r>
              <a:rPr lang="en-US" sz="3100" dirty="0" smtClean="0"/>
              <a:t>.</a:t>
            </a:r>
          </a:p>
          <a:p>
            <a:r>
              <a:rPr lang="en-US" sz="3100" dirty="0" smtClean="0"/>
              <a:t>Competency in selections. </a:t>
            </a:r>
            <a:r>
              <a:rPr lang="en-US" sz="3100" dirty="0" smtClean="0"/>
              <a:t> </a:t>
            </a:r>
            <a:endParaRPr lang="en-US" sz="3100" dirty="0" smtClean="0"/>
          </a:p>
          <a:p>
            <a:r>
              <a:rPr lang="en-US" sz="3100" dirty="0" smtClean="0"/>
              <a:t>Managing personal accountability</a:t>
            </a:r>
            <a:r>
              <a:rPr lang="en-US" sz="3100" dirty="0" smtClean="0"/>
              <a:t>.</a:t>
            </a:r>
          </a:p>
          <a:p>
            <a:r>
              <a:rPr lang="en-US" sz="3100" dirty="0" smtClean="0"/>
              <a:t>Understanding competency in applicant.</a:t>
            </a:r>
          </a:p>
          <a:p>
            <a:r>
              <a:rPr lang="en-US" sz="3100" dirty="0" smtClean="0"/>
              <a:t>Practicing competency in yourself and recognizing competencies of applicant. </a:t>
            </a:r>
            <a:endParaRPr lang="en-US" sz="3100" dirty="0" smtClean="0"/>
          </a:p>
          <a:p>
            <a:r>
              <a:rPr lang="en-US" sz="3100" dirty="0" smtClean="0"/>
              <a:t>Post-Appointment Evaluation.</a:t>
            </a:r>
          </a:p>
          <a:p>
            <a:r>
              <a:rPr lang="en-US" sz="3100" dirty="0" smtClean="0"/>
              <a:t>Potential identification.</a:t>
            </a:r>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t>What is bad selection?</a:t>
            </a:r>
            <a:endParaRPr lang="en-US" b="1" dirty="0"/>
          </a:p>
        </p:txBody>
      </p:sp>
      <p:sp>
        <p:nvSpPr>
          <p:cNvPr id="3" name="Content Placeholder 2"/>
          <p:cNvSpPr>
            <a:spLocks noGrp="1"/>
          </p:cNvSpPr>
          <p:nvPr>
            <p:ph idx="1"/>
          </p:nvPr>
        </p:nvSpPr>
        <p:spPr>
          <a:xfrm>
            <a:off x="228600" y="990600"/>
            <a:ext cx="8686800" cy="5715000"/>
          </a:xfrm>
        </p:spPr>
        <p:txBody>
          <a:bodyPr>
            <a:noAutofit/>
          </a:bodyPr>
          <a:lstStyle/>
          <a:p>
            <a:r>
              <a:rPr lang="en-US" sz="2300" dirty="0" smtClean="0">
                <a:solidFill>
                  <a:srgbClr val="00B050"/>
                </a:solidFill>
              </a:rPr>
              <a:t>If your source of procurement of candidate is poor.</a:t>
            </a:r>
          </a:p>
          <a:p>
            <a:r>
              <a:rPr lang="en-US" sz="2300" dirty="0" smtClean="0"/>
              <a:t>Inadequate screening of application.</a:t>
            </a:r>
          </a:p>
          <a:p>
            <a:r>
              <a:rPr lang="en-US" sz="2300" dirty="0" smtClean="0">
                <a:solidFill>
                  <a:srgbClr val="00B050"/>
                </a:solidFill>
              </a:rPr>
              <a:t>Failure to prepare job related questionnaire.</a:t>
            </a:r>
          </a:p>
          <a:p>
            <a:r>
              <a:rPr lang="en-US" sz="2300" dirty="0" smtClean="0"/>
              <a:t>No focus on body language.</a:t>
            </a:r>
          </a:p>
          <a:p>
            <a:r>
              <a:rPr lang="en-US" sz="2300" dirty="0" smtClean="0">
                <a:solidFill>
                  <a:srgbClr val="00B050"/>
                </a:solidFill>
              </a:rPr>
              <a:t>Inattentive listening – ignorance about what is said (not said). </a:t>
            </a:r>
          </a:p>
          <a:p>
            <a:r>
              <a:rPr lang="en-US" sz="2300" b="1" dirty="0" smtClean="0">
                <a:hlinkClick r:id="rId2" action="ppaction://hlinkfile"/>
              </a:rPr>
              <a:t>Halo effect </a:t>
            </a:r>
            <a:r>
              <a:rPr lang="en-US" sz="2300" dirty="0" smtClean="0"/>
              <a:t>in evaluation – Positive judgment of many unknown qualities on the basis of one known quality.  </a:t>
            </a:r>
          </a:p>
          <a:p>
            <a:r>
              <a:rPr lang="en-US" sz="2300" dirty="0" smtClean="0">
                <a:solidFill>
                  <a:srgbClr val="00B050"/>
                </a:solidFill>
              </a:rPr>
              <a:t>Recognizing candidates “</a:t>
            </a:r>
            <a:r>
              <a:rPr lang="en-US" sz="2300" b="1" dirty="0" smtClean="0">
                <a:solidFill>
                  <a:srgbClr val="00B050"/>
                </a:solidFill>
                <a:hlinkClick r:id="rId3" action="ppaction://hlinkfile"/>
              </a:rPr>
              <a:t>similar to me</a:t>
            </a:r>
            <a:r>
              <a:rPr lang="en-US" sz="2300" dirty="0" smtClean="0">
                <a:solidFill>
                  <a:srgbClr val="00B050"/>
                </a:solidFill>
              </a:rPr>
              <a:t>” by interviewer.</a:t>
            </a:r>
          </a:p>
          <a:p>
            <a:r>
              <a:rPr lang="en-US" sz="2300" dirty="0" smtClean="0"/>
              <a:t>First impression of the candidate.</a:t>
            </a:r>
          </a:p>
          <a:p>
            <a:r>
              <a:rPr lang="en-US" sz="2300" dirty="0" smtClean="0"/>
              <a:t>Candidate known to you or unknown to you. </a:t>
            </a:r>
          </a:p>
          <a:p>
            <a:r>
              <a:rPr lang="en-US" sz="2300" b="1" dirty="0" smtClean="0">
                <a:solidFill>
                  <a:srgbClr val="00B050"/>
                </a:solidFill>
              </a:rPr>
              <a:t>Leniency error </a:t>
            </a:r>
            <a:r>
              <a:rPr lang="en-US" sz="2300" dirty="0" smtClean="0">
                <a:solidFill>
                  <a:srgbClr val="00B050"/>
                </a:solidFill>
              </a:rPr>
              <a:t>– </a:t>
            </a:r>
            <a:r>
              <a:rPr lang="en-US" sz="2300" dirty="0" smtClean="0"/>
              <a:t>Taking interviewing lightly. </a:t>
            </a:r>
          </a:p>
          <a:p>
            <a:r>
              <a:rPr lang="en-US" sz="2300" dirty="0" smtClean="0"/>
              <a:t>Poor utilization of second opinion.</a:t>
            </a:r>
          </a:p>
          <a:p>
            <a:pPr>
              <a:buNone/>
            </a:pPr>
            <a:r>
              <a:rPr lang="en-US" sz="2300" dirty="0" smtClean="0">
                <a:solidFill>
                  <a:srgbClr val="FF0000"/>
                </a:solidFill>
              </a:rPr>
              <a:t>Result: The selected candidate will leave soon or he/she will be underperformer. </a:t>
            </a:r>
            <a:endParaRPr lang="en-US" sz="23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Cost of bad selection</a:t>
            </a:r>
            <a:endParaRPr lang="en-US" b="1" dirty="0"/>
          </a:p>
        </p:txBody>
      </p:sp>
      <p:sp>
        <p:nvSpPr>
          <p:cNvPr id="3" name="Content Placeholder 2"/>
          <p:cNvSpPr>
            <a:spLocks noGrp="1"/>
          </p:cNvSpPr>
          <p:nvPr>
            <p:ph idx="1"/>
          </p:nvPr>
        </p:nvSpPr>
        <p:spPr>
          <a:xfrm>
            <a:off x="457200" y="1143000"/>
            <a:ext cx="8382000" cy="5334000"/>
          </a:xfrm>
        </p:spPr>
        <p:txBody>
          <a:bodyPr>
            <a:normAutofit lnSpcReduction="10000"/>
          </a:bodyPr>
          <a:lstStyle/>
          <a:p>
            <a:r>
              <a:rPr lang="en-US" dirty="0" smtClean="0"/>
              <a:t>Cost of time spent by organization &amp; selectors</a:t>
            </a:r>
          </a:p>
          <a:p>
            <a:r>
              <a:rPr lang="en-US" dirty="0" smtClean="0"/>
              <a:t>Cost of induction of the selected candidates</a:t>
            </a:r>
          </a:p>
          <a:p>
            <a:r>
              <a:rPr lang="en-US" dirty="0" smtClean="0"/>
              <a:t>Salary paid at least for 3 months.</a:t>
            </a:r>
          </a:p>
          <a:p>
            <a:r>
              <a:rPr lang="en-US" dirty="0" smtClean="0"/>
              <a:t>De-motivation cost of other employees.</a:t>
            </a:r>
          </a:p>
          <a:p>
            <a:r>
              <a:rPr lang="en-US" dirty="0" smtClean="0"/>
              <a:t>Cost of loosing the customers.</a:t>
            </a:r>
          </a:p>
          <a:p>
            <a:r>
              <a:rPr lang="en-US" dirty="0" smtClean="0"/>
              <a:t>Cost of rumors spread by unselected (but competent) interviewee. </a:t>
            </a:r>
          </a:p>
          <a:p>
            <a:r>
              <a:rPr lang="en-US" dirty="0" smtClean="0"/>
              <a:t>Cost of rumors spread by candidates failed to perform “on the job”</a:t>
            </a:r>
          </a:p>
          <a:p>
            <a:pPr>
              <a:buNone/>
            </a:pPr>
            <a:r>
              <a:rPr lang="en-US" dirty="0" smtClean="0">
                <a:solidFill>
                  <a:srgbClr val="FF0000"/>
                </a:solidFill>
              </a:rPr>
              <a:t>Outcome: </a:t>
            </a:r>
            <a:r>
              <a:rPr lang="en-US" dirty="0" smtClean="0">
                <a:solidFill>
                  <a:srgbClr val="FF0000"/>
                </a:solidFill>
                <a:hlinkClick r:id="rId2" action="ppaction://hlinkfile"/>
              </a:rPr>
              <a:t>Loss of name </a:t>
            </a:r>
            <a:r>
              <a:rPr lang="en-US" smtClean="0">
                <a:solidFill>
                  <a:srgbClr val="FF0000"/>
                </a:solidFill>
              </a:rPr>
              <a:t>and fame. </a:t>
            </a:r>
            <a:endParaRPr lang="en-US" dirty="0" smtClean="0">
              <a:solidFill>
                <a:srgbClr val="FF0000"/>
              </a:solidFill>
            </a:endParaRP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Analogy of recruitment &amp; Selection </a:t>
            </a:r>
            <a:endParaRPr lang="en-US" dirty="0">
              <a:solidFill>
                <a:srgbClr val="00B0F0"/>
              </a:solidFill>
            </a:endParaRPr>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dirty="0" smtClean="0"/>
              <a:t>Recruitment is the process of identifying and hiring best and suitable candidate matching with vacant job positions in the firm.</a:t>
            </a:r>
          </a:p>
          <a:p>
            <a:r>
              <a:rPr lang="en-US" dirty="0" smtClean="0"/>
              <a:t>Selection is process of </a:t>
            </a:r>
            <a:r>
              <a:rPr lang="en-US" b="1" dirty="0" smtClean="0"/>
              <a:t>advertising</a:t>
            </a:r>
            <a:r>
              <a:rPr lang="en-US" dirty="0" smtClean="0"/>
              <a:t>, calling, short-listing, calling for interview, conduction of test followed by group discussion or (and) interview, actual selection, due diligence &amp; verification and finally </a:t>
            </a:r>
            <a:r>
              <a:rPr lang="en-US" b="1" dirty="0" smtClean="0"/>
              <a:t>sending offer</a:t>
            </a:r>
            <a:r>
              <a:rPr lang="en-US" dirty="0" smtClean="0"/>
              <a:t> to the candidate. </a:t>
            </a:r>
          </a:p>
          <a:p>
            <a:pPr>
              <a:buNone/>
            </a:pPr>
            <a:endParaRPr lang="en-US" b="1" dirty="0" smtClean="0">
              <a:solidFill>
                <a:srgbClr val="FF0000"/>
              </a:solidFill>
            </a:endParaRPr>
          </a:p>
          <a:p>
            <a:pPr>
              <a:buNone/>
            </a:pPr>
            <a:r>
              <a:rPr lang="en-US" b="1" dirty="0" smtClean="0">
                <a:solidFill>
                  <a:srgbClr val="FF0000"/>
                </a:solidFill>
              </a:rPr>
              <a:t>Analogy: </a:t>
            </a:r>
            <a:r>
              <a:rPr lang="en-US" dirty="0" smtClean="0">
                <a:solidFill>
                  <a:srgbClr val="FF0000"/>
                </a:solidFill>
              </a:rPr>
              <a:t>Selection is most important step of recruitment process.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Assignment 1</a:t>
            </a:r>
            <a:endParaRPr lang="en-US" dirty="0">
              <a:solidFill>
                <a:srgbClr val="00B0F0"/>
              </a:solidFill>
            </a:endParaRPr>
          </a:p>
        </p:txBody>
      </p:sp>
      <p:sp>
        <p:nvSpPr>
          <p:cNvPr id="3" name="Content Placeholder 2"/>
          <p:cNvSpPr>
            <a:spLocks noGrp="1"/>
          </p:cNvSpPr>
          <p:nvPr>
            <p:ph idx="1"/>
          </p:nvPr>
        </p:nvSpPr>
        <p:spPr>
          <a:xfrm>
            <a:off x="228600" y="1600200"/>
            <a:ext cx="8686800" cy="4953000"/>
          </a:xfrm>
        </p:spPr>
        <p:txBody>
          <a:bodyPr>
            <a:noAutofit/>
          </a:bodyPr>
          <a:lstStyle/>
          <a:p>
            <a:r>
              <a:rPr lang="en-US" dirty="0" smtClean="0"/>
              <a:t>In order to make selection effective. Let understand what you know and what you don’t know? </a:t>
            </a:r>
            <a:r>
              <a:rPr lang="en-US" sz="2400" dirty="0" smtClean="0"/>
              <a:t>(Read the assignment carefully till further instruction)</a:t>
            </a:r>
          </a:p>
          <a:p>
            <a:r>
              <a:rPr lang="en-US" dirty="0" smtClean="0"/>
              <a:t>There are </a:t>
            </a:r>
            <a:r>
              <a:rPr lang="en-US" dirty="0" smtClean="0">
                <a:solidFill>
                  <a:srgbClr val="00B0F0"/>
                </a:solidFill>
              </a:rPr>
              <a:t>ten questions</a:t>
            </a:r>
            <a:r>
              <a:rPr lang="en-US" dirty="0" smtClean="0"/>
              <a:t>. You have to write your answers as suggested. </a:t>
            </a:r>
            <a:r>
              <a:rPr lang="en-US" sz="2400" dirty="0" smtClean="0"/>
              <a:t>(While writing answer distinguish between thinking, emotion &amp; behavior.)  </a:t>
            </a:r>
          </a:p>
          <a:p>
            <a:r>
              <a:rPr lang="en-US" dirty="0" smtClean="0"/>
              <a:t>All answers are your own. It will be retain by you. At the end of session you have to compare your answers with your improved knowledge &amp; skills.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Role of Competency in Selection</a:t>
            </a:r>
            <a:endParaRPr lang="en-US" b="1" dirty="0"/>
          </a:p>
        </p:txBody>
      </p:sp>
      <p:sp>
        <p:nvSpPr>
          <p:cNvPr id="3" name="Content Placeholder 2"/>
          <p:cNvSpPr>
            <a:spLocks noGrp="1"/>
          </p:cNvSpPr>
          <p:nvPr>
            <p:ph idx="1"/>
          </p:nvPr>
        </p:nvSpPr>
        <p:spPr>
          <a:xfrm>
            <a:off x="304800" y="1066800"/>
            <a:ext cx="8534400" cy="5059363"/>
          </a:xfrm>
        </p:spPr>
        <p:txBody>
          <a:bodyPr>
            <a:normAutofit fontScale="92500" lnSpcReduction="10000"/>
          </a:bodyPr>
          <a:lstStyle/>
          <a:p>
            <a:r>
              <a:rPr lang="en-US" dirty="0" smtClean="0"/>
              <a:t>Competency </a:t>
            </a:r>
            <a:r>
              <a:rPr lang="en-US" b="1" dirty="0" smtClean="0"/>
              <a:t>(YOGYATA) </a:t>
            </a:r>
            <a:r>
              <a:rPr lang="en-US" dirty="0" smtClean="0"/>
              <a:t>is defined as set of behaviors  that is displayed to deliver excellence performance with in the role played by a person.</a:t>
            </a:r>
          </a:p>
          <a:p>
            <a:r>
              <a:rPr lang="en-US" dirty="0" smtClean="0"/>
              <a:t>Competencies in selection process are </a:t>
            </a:r>
            <a:r>
              <a:rPr lang="en-US" b="1" dirty="0" smtClean="0"/>
              <a:t>set of traits &amp; characteristics</a:t>
            </a:r>
            <a:r>
              <a:rPr lang="en-US" dirty="0" smtClean="0"/>
              <a:t> of interviewee which are displayed by him while giving interview to interviewer.</a:t>
            </a:r>
          </a:p>
          <a:p>
            <a:pPr>
              <a:buNone/>
            </a:pPr>
            <a:r>
              <a:rPr lang="en-US" dirty="0" smtClean="0">
                <a:solidFill>
                  <a:srgbClr val="FF0000"/>
                </a:solidFill>
              </a:rPr>
              <a:t>Message: You as an interviewer must be trained to understand those competencies and able to ask simple questions so that interviewee will get opportunity to exhibit it in his / her behavior.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r>
              <a:rPr lang="en-US" dirty="0" smtClean="0"/>
              <a:t>Exhibition of your competencies</a:t>
            </a:r>
            <a:br>
              <a:rPr lang="en-US" dirty="0" smtClean="0"/>
            </a:br>
            <a:r>
              <a:rPr lang="en-US" dirty="0" smtClean="0"/>
              <a:t>Game 1</a:t>
            </a:r>
            <a:endParaRPr lang="en-US" dirty="0"/>
          </a:p>
        </p:txBody>
      </p:sp>
      <p:sp>
        <p:nvSpPr>
          <p:cNvPr id="3" name="Content Placeholder 2"/>
          <p:cNvSpPr>
            <a:spLocks noGrp="1"/>
          </p:cNvSpPr>
          <p:nvPr>
            <p:ph idx="1"/>
          </p:nvPr>
        </p:nvSpPr>
        <p:spPr>
          <a:xfrm>
            <a:off x="457200" y="1752600"/>
            <a:ext cx="8229600" cy="4953000"/>
          </a:xfrm>
        </p:spPr>
        <p:txBody>
          <a:bodyPr>
            <a:normAutofit fontScale="85000" lnSpcReduction="20000"/>
          </a:bodyPr>
          <a:lstStyle/>
          <a:p>
            <a:pPr>
              <a:buNone/>
            </a:pPr>
            <a:r>
              <a:rPr lang="en-US" sz="3500" dirty="0" smtClean="0">
                <a:solidFill>
                  <a:srgbClr val="FF0000"/>
                </a:solidFill>
              </a:rPr>
              <a:t>Let us play a small game,</a:t>
            </a:r>
          </a:p>
          <a:p>
            <a:r>
              <a:rPr lang="en-US" dirty="0" smtClean="0"/>
              <a:t>Arrange your pair with least known person in this team. </a:t>
            </a:r>
          </a:p>
          <a:p>
            <a:r>
              <a:rPr lang="en-US" dirty="0" smtClean="0"/>
              <a:t>The moment you form the pair, take any one of following number for your pair.</a:t>
            </a:r>
          </a:p>
          <a:p>
            <a:pPr algn="ctr">
              <a:buNone/>
            </a:pPr>
            <a:r>
              <a:rPr lang="en-US" dirty="0" smtClean="0"/>
              <a:t>10, 20, 30, 40, 50, 60, 70, 80, 90, 00</a:t>
            </a:r>
          </a:p>
          <a:p>
            <a:r>
              <a:rPr lang="en-US" dirty="0" smtClean="0"/>
              <a:t>This is the name of your pair.</a:t>
            </a:r>
          </a:p>
          <a:p>
            <a:r>
              <a:rPr lang="en-US" dirty="0" smtClean="0"/>
              <a:t>Please, at least one pair must come ahead on own. Decide, who will be interviewee. Other person in pair will take interview of interviewee. </a:t>
            </a:r>
          </a:p>
          <a:p>
            <a:r>
              <a:rPr lang="en-US" dirty="0" smtClean="0"/>
              <a:t>Interviewer will get 5 minutes to design questions to be asked in interview. Remember, you are taking interview for the position of “Sales Man”</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3700" b="1" dirty="0" smtClean="0">
                <a:solidFill>
                  <a:srgbClr val="00B050"/>
                </a:solidFill>
              </a:rPr>
              <a:t>The meaning of Competencies &amp; Abilities</a:t>
            </a:r>
            <a:endParaRPr lang="en-US" sz="3700" b="1" dirty="0">
              <a:solidFill>
                <a:srgbClr val="00B050"/>
              </a:solidFill>
            </a:endParaRPr>
          </a:p>
        </p:txBody>
      </p:sp>
      <p:sp>
        <p:nvSpPr>
          <p:cNvPr id="3" name="Content Placeholder 2"/>
          <p:cNvSpPr>
            <a:spLocks noGrp="1"/>
          </p:cNvSpPr>
          <p:nvPr>
            <p:ph idx="1"/>
          </p:nvPr>
        </p:nvSpPr>
        <p:spPr>
          <a:xfrm>
            <a:off x="457200" y="1219200"/>
            <a:ext cx="8229600" cy="4906963"/>
          </a:xfrm>
        </p:spPr>
        <p:txBody>
          <a:bodyPr>
            <a:normAutofit fontScale="92500"/>
          </a:bodyPr>
          <a:lstStyle/>
          <a:p>
            <a:r>
              <a:rPr lang="en-US" dirty="0" smtClean="0">
                <a:solidFill>
                  <a:srgbClr val="002060"/>
                </a:solidFill>
              </a:rPr>
              <a:t>Competencies can be learned by appropriate training. It can be acquired through experiences.  But very much useful in sales job. Person lacking of competencies may be underperformer  and always liability to the firm.  </a:t>
            </a:r>
          </a:p>
          <a:p>
            <a:r>
              <a:rPr lang="en-US" dirty="0" smtClean="0">
                <a:solidFill>
                  <a:srgbClr val="00B0F0"/>
                </a:solidFill>
              </a:rPr>
              <a:t>Abilities are special trait of candidate which are difficult to change over long period of time. Abilities are mostly driven by genetic orientation, learned during specific age and difficult to improve over short period of 9-10 months.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993</TotalTime>
  <Words>1408</Words>
  <Application>Microsoft Office PowerPoint</Application>
  <PresentationFormat>On-screen Show (4:3)</PresentationFormat>
  <Paragraphs>126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Effective Selection</vt:lpstr>
      <vt:lpstr>Objective of Selection Interview</vt:lpstr>
      <vt:lpstr>What is bad selection?</vt:lpstr>
      <vt:lpstr>Cost of bad selection</vt:lpstr>
      <vt:lpstr>Analogy of recruitment &amp; Selection </vt:lpstr>
      <vt:lpstr>Assignment 1</vt:lpstr>
      <vt:lpstr>Role of Competency in Selection</vt:lpstr>
      <vt:lpstr>Exhibition of your competencies Game 1</vt:lpstr>
      <vt:lpstr>The meaning of Competencies &amp; Abilities</vt:lpstr>
      <vt:lpstr>What are the Abilities &amp; Competencies to be checked?</vt:lpstr>
      <vt:lpstr>Assignment 2</vt:lpstr>
      <vt:lpstr>Exhibition of your competencies Game 2</vt:lpstr>
      <vt:lpstr>Activities for competencies</vt:lpstr>
      <vt:lpstr>Activities 1</vt:lpstr>
      <vt:lpstr>Activities 2</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Interview</dc:title>
  <dc:creator/>
  <cp:lastModifiedBy>user</cp:lastModifiedBy>
  <cp:revision>109</cp:revision>
  <dcterms:created xsi:type="dcterms:W3CDTF">2006-08-16T00:00:00Z</dcterms:created>
  <dcterms:modified xsi:type="dcterms:W3CDTF">2013-09-09T07:24:37Z</dcterms:modified>
</cp:coreProperties>
</file>