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8" r:id="rId2"/>
    <p:sldId id="260" r:id="rId3"/>
    <p:sldId id="261" r:id="rId4"/>
    <p:sldId id="262" r:id="rId5"/>
    <p:sldId id="263" r:id="rId6"/>
    <p:sldId id="264" r:id="rId7"/>
    <p:sldId id="265" r:id="rId8"/>
    <p:sldId id="266" r:id="rId9"/>
    <p:sldId id="268" r:id="rId10"/>
    <p:sldId id="269" r:id="rId11"/>
    <p:sldId id="267" r:id="rId12"/>
    <p:sldId id="270" r:id="rId13"/>
    <p:sldId id="271" r:id="rId14"/>
    <p:sldId id="273" r:id="rId15"/>
    <p:sldId id="272" r:id="rId16"/>
    <p:sldId id="25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94D748-8DB3-41C2-BB76-FCB8C03648D6}" type="datetimeFigureOut">
              <a:rPr lang="en-US" smtClean="0"/>
              <a:t>3/3/2012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5A6880-B934-4227-87B9-D5FECCE2DEE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ED3900-7438-4D7E-B54B-DC2350CC8DCF}" type="datetimeFigureOut">
              <a:rPr lang="en-US" smtClean="0"/>
              <a:pPr/>
              <a:t>3/3/2012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F4C69F-E68E-4157-81FB-74E0F44F9B9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502325-6621-4C32-9873-F9563EF4D746}"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868396-09A9-4298-B35A-3C48E35FFC86}" type="datetime2">
              <a:rPr lang="en-US" smtClean="0"/>
              <a:t>Saturday, March 03, 2012</a:t>
            </a:fld>
            <a:endParaRPr lang="en-US"/>
          </a:p>
        </p:txBody>
      </p:sp>
      <p:sp>
        <p:nvSpPr>
          <p:cNvPr id="5" name="Footer Placeholder 4"/>
          <p:cNvSpPr>
            <a:spLocks noGrp="1"/>
          </p:cNvSpPr>
          <p:nvPr>
            <p:ph type="ftr" sz="quarter" idx="11"/>
          </p:nvPr>
        </p:nvSpPr>
        <p:spPr/>
        <p:txBody>
          <a:bodyPr/>
          <a:lstStyle/>
          <a:p>
            <a:r>
              <a:rPr lang="en-US" smtClean="0"/>
              <a:t>ACA BEHAVIOR SCHOOL                                            Mobile No 932595378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1FBBC-971D-4218-8EEA-6ECFCF28E44E}" type="datetime2">
              <a:rPr lang="en-US" smtClean="0"/>
              <a:t>Saturday, March 03, 2012</a:t>
            </a:fld>
            <a:endParaRPr lang="en-US"/>
          </a:p>
        </p:txBody>
      </p:sp>
      <p:sp>
        <p:nvSpPr>
          <p:cNvPr id="5" name="Footer Placeholder 4"/>
          <p:cNvSpPr>
            <a:spLocks noGrp="1"/>
          </p:cNvSpPr>
          <p:nvPr>
            <p:ph type="ftr" sz="quarter" idx="11"/>
          </p:nvPr>
        </p:nvSpPr>
        <p:spPr/>
        <p:txBody>
          <a:bodyPr/>
          <a:lstStyle/>
          <a:p>
            <a:r>
              <a:rPr lang="en-US" smtClean="0"/>
              <a:t>ACA BEHAVIOR SCHOOL                                            Mobile No 932595378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1604DF-6BFF-49E2-A305-2DC09CB98916}" type="datetime2">
              <a:rPr lang="en-US" smtClean="0"/>
              <a:t>Saturday, March 03, 2012</a:t>
            </a:fld>
            <a:endParaRPr lang="en-US"/>
          </a:p>
        </p:txBody>
      </p:sp>
      <p:sp>
        <p:nvSpPr>
          <p:cNvPr id="5" name="Footer Placeholder 4"/>
          <p:cNvSpPr>
            <a:spLocks noGrp="1"/>
          </p:cNvSpPr>
          <p:nvPr>
            <p:ph type="ftr" sz="quarter" idx="11"/>
          </p:nvPr>
        </p:nvSpPr>
        <p:spPr/>
        <p:txBody>
          <a:bodyPr/>
          <a:lstStyle/>
          <a:p>
            <a:r>
              <a:rPr lang="en-US" smtClean="0"/>
              <a:t>ACA BEHAVIOR SCHOOL                                            Mobile No 932595378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812852-1443-4A65-BF47-1040D3F44385}" type="datetime2">
              <a:rPr lang="en-US" smtClean="0"/>
              <a:t>Saturday, March 03, 2012</a:t>
            </a:fld>
            <a:endParaRPr lang="en-US"/>
          </a:p>
        </p:txBody>
      </p:sp>
      <p:sp>
        <p:nvSpPr>
          <p:cNvPr id="5" name="Footer Placeholder 4"/>
          <p:cNvSpPr>
            <a:spLocks noGrp="1"/>
          </p:cNvSpPr>
          <p:nvPr>
            <p:ph type="ftr" sz="quarter" idx="11"/>
          </p:nvPr>
        </p:nvSpPr>
        <p:spPr/>
        <p:txBody>
          <a:bodyPr/>
          <a:lstStyle/>
          <a:p>
            <a:r>
              <a:rPr lang="en-US" smtClean="0"/>
              <a:t>ACA BEHAVIOR SCHOOL                                            Mobile No 932595378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983BD7-67FF-4098-ABBD-7925A1270CA3}" type="datetime2">
              <a:rPr lang="en-US" smtClean="0"/>
              <a:t>Saturday, March 03, 2012</a:t>
            </a:fld>
            <a:endParaRPr lang="en-US"/>
          </a:p>
        </p:txBody>
      </p:sp>
      <p:sp>
        <p:nvSpPr>
          <p:cNvPr id="5" name="Footer Placeholder 4"/>
          <p:cNvSpPr>
            <a:spLocks noGrp="1"/>
          </p:cNvSpPr>
          <p:nvPr>
            <p:ph type="ftr" sz="quarter" idx="11"/>
          </p:nvPr>
        </p:nvSpPr>
        <p:spPr/>
        <p:txBody>
          <a:bodyPr/>
          <a:lstStyle/>
          <a:p>
            <a:r>
              <a:rPr lang="en-US" smtClean="0"/>
              <a:t>ACA BEHAVIOR SCHOOL                                            Mobile No 932595378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E014F4-9782-48EC-9003-3337FDB8390E}" type="datetime2">
              <a:rPr lang="en-US" smtClean="0"/>
              <a:t>Saturday, March 03, 2012</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E35247-D795-469B-A006-A7641B7D7CCE}" type="datetime2">
              <a:rPr lang="en-US" smtClean="0"/>
              <a:t>Saturday, March 03, 2012</a:t>
            </a:fld>
            <a:endParaRPr lang="en-US"/>
          </a:p>
        </p:txBody>
      </p:sp>
      <p:sp>
        <p:nvSpPr>
          <p:cNvPr id="8" name="Footer Placeholder 7"/>
          <p:cNvSpPr>
            <a:spLocks noGrp="1"/>
          </p:cNvSpPr>
          <p:nvPr>
            <p:ph type="ftr" sz="quarter" idx="11"/>
          </p:nvPr>
        </p:nvSpPr>
        <p:spPr/>
        <p:txBody>
          <a:bodyPr/>
          <a:lstStyle/>
          <a:p>
            <a:r>
              <a:rPr lang="en-US" smtClean="0"/>
              <a:t>ACA BEHAVIOR SCHOOL                                            Mobile No 932595378</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08BA35-D9E3-4737-AA83-BF3AC6D1F55F}" type="datetime2">
              <a:rPr lang="en-US" smtClean="0"/>
              <a:t>Saturday, March 03, 2012</a:t>
            </a:fld>
            <a:endParaRPr lang="en-US"/>
          </a:p>
        </p:txBody>
      </p:sp>
      <p:sp>
        <p:nvSpPr>
          <p:cNvPr id="4" name="Footer Placeholder 3"/>
          <p:cNvSpPr>
            <a:spLocks noGrp="1"/>
          </p:cNvSpPr>
          <p:nvPr>
            <p:ph type="ftr" sz="quarter" idx="11"/>
          </p:nvPr>
        </p:nvSpPr>
        <p:spPr/>
        <p:txBody>
          <a:bodyPr/>
          <a:lstStyle/>
          <a:p>
            <a:r>
              <a:rPr lang="en-US" smtClean="0"/>
              <a:t>ACA BEHAVIOR SCHOOL                                            Mobile No 932595378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E9C8C-E5DA-40A4-A41F-CCD8F73E7230}" type="datetime2">
              <a:rPr lang="en-US" smtClean="0"/>
              <a:t>Saturday, March 03, 2012</a:t>
            </a:fld>
            <a:endParaRPr lang="en-US"/>
          </a:p>
        </p:txBody>
      </p:sp>
      <p:sp>
        <p:nvSpPr>
          <p:cNvPr id="3" name="Footer Placeholder 2"/>
          <p:cNvSpPr>
            <a:spLocks noGrp="1"/>
          </p:cNvSpPr>
          <p:nvPr>
            <p:ph type="ftr" sz="quarter" idx="11"/>
          </p:nvPr>
        </p:nvSpPr>
        <p:spPr/>
        <p:txBody>
          <a:bodyPr/>
          <a:lstStyle/>
          <a:p>
            <a:r>
              <a:rPr lang="en-US" smtClean="0"/>
              <a:t>ACA BEHAVIOR SCHOOL                                            Mobile No 932595378</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68EE49-A534-4102-B804-045641CAD030}" type="datetime2">
              <a:rPr lang="en-US" smtClean="0"/>
              <a:t>Saturday, March 03, 2012</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952215-CBA0-4333-BD67-72FF2E293679}" type="datetime2">
              <a:rPr lang="en-US" smtClean="0"/>
              <a:t>Saturday, March 03, 2012</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1EFAB-C0CF-4380-8CA2-523D38C46195}" type="datetime2">
              <a:rPr lang="en-US" smtClean="0"/>
              <a:t>Saturday, March 03, 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ACA BEHAVIOR SCHOOL                                            Mobile No 932595378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Effectiveness%20-%20SunitaNarayan-81119.wmv" TargetMode="External"/><Relationship Id="rId2" Type="http://schemas.openxmlformats.org/officeDocument/2006/relationships/hyperlink" Target="Attitude%20-%20Rahul%20Bajaj%20on%20Obama-101105.mpeg" TargetMode="External"/><Relationship Id="rId1" Type="http://schemas.openxmlformats.org/officeDocument/2006/relationships/slideLayout" Target="../slideLayouts/slideLayout2.xml"/><Relationship Id="rId4" Type="http://schemas.openxmlformats.org/officeDocument/2006/relationships/hyperlink" Target="Satisfaction%20-Megha%20Patkar.wmv"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Pronounciation%20SunitaNarayan-81119.wmv"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Managing%20to%20agree%20with%20disagreements.mpeg" TargetMode="External"/><Relationship Id="rId5" Type="http://schemas.openxmlformats.org/officeDocument/2006/relationships/hyperlink" Target="Influence%20-Megha%20Patkar.wmv" TargetMode="External"/><Relationship Id="rId4" Type="http://schemas.openxmlformats.org/officeDocument/2006/relationships/hyperlink" Target="Attitude%20-%20Rahul%20Bajaj%20on%20Obama-101105.mpe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naging%20to%20agree%20with%20disagreements.wm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300" dirty="0" smtClean="0"/>
              <a:t>Training Module on</a:t>
            </a:r>
            <a:r>
              <a:rPr lang="en-US" dirty="0" smtClean="0"/>
              <a:t/>
            </a:r>
            <a:br>
              <a:rPr lang="en-US" dirty="0" smtClean="0"/>
            </a:br>
            <a:r>
              <a:rPr lang="en-US" dirty="0" smtClean="0"/>
              <a:t>Interpersonal Skills &amp; Team Building</a:t>
            </a:r>
            <a:endParaRPr lang="en-US" dirty="0"/>
          </a:p>
        </p:txBody>
      </p:sp>
      <p:sp>
        <p:nvSpPr>
          <p:cNvPr id="3" name="Subtitle 2"/>
          <p:cNvSpPr>
            <a:spLocks noGrp="1"/>
          </p:cNvSpPr>
          <p:nvPr>
            <p:ph type="subTitle" idx="1"/>
          </p:nvPr>
        </p:nvSpPr>
        <p:spPr/>
        <p:txBody>
          <a:bodyPr>
            <a:normAutofit/>
          </a:bodyPr>
          <a:lstStyle/>
          <a:p>
            <a:r>
              <a:rPr lang="en-US" b="1" dirty="0" smtClean="0">
                <a:solidFill>
                  <a:srgbClr val="FF0000"/>
                </a:solidFill>
              </a:rPr>
              <a:t>Session 1. </a:t>
            </a:r>
            <a:r>
              <a:rPr lang="en-US" b="1" dirty="0" smtClean="0">
                <a:solidFill>
                  <a:srgbClr val="FF0000"/>
                </a:solidFill>
              </a:rPr>
              <a:t>IP Skills</a:t>
            </a:r>
            <a:endParaRPr lang="en-US" b="1" dirty="0" smtClean="0">
              <a:solidFill>
                <a:srgbClr val="FF0000"/>
              </a:solidFill>
            </a:endParaRPr>
          </a:p>
          <a:p>
            <a:r>
              <a:rPr lang="en-US" dirty="0" smtClean="0">
                <a:solidFill>
                  <a:srgbClr val="00B050"/>
                </a:solidFill>
              </a:rPr>
              <a:t>By ACA BEHAVIOR SCHOOL</a:t>
            </a:r>
          </a:p>
          <a:p>
            <a:r>
              <a:rPr lang="en-US" sz="1200" dirty="0" smtClean="0">
                <a:solidFill>
                  <a:srgbClr val="00B050"/>
                </a:solidFill>
              </a:rPr>
              <a:t>Prof. SHANKAR BHUSARI </a:t>
            </a:r>
          </a:p>
          <a:p>
            <a:r>
              <a:rPr lang="en-US" sz="1200" b="1" dirty="0" smtClean="0">
                <a:solidFill>
                  <a:srgbClr val="00B050"/>
                </a:solidFill>
              </a:rPr>
              <a:t>(</a:t>
            </a:r>
            <a:r>
              <a:rPr lang="en-US" sz="1200" b="1" dirty="0" err="1" smtClean="0">
                <a:solidFill>
                  <a:srgbClr val="00B050"/>
                </a:solidFill>
              </a:rPr>
              <a:t>BSc</a:t>
            </a:r>
            <a:r>
              <a:rPr lang="en-US" sz="1200" b="1" dirty="0" smtClean="0">
                <a:solidFill>
                  <a:srgbClr val="00B050"/>
                </a:solidFill>
              </a:rPr>
              <a:t>, M.A.(Psychology), MBA (HR &amp; Finance)</a:t>
            </a:r>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5" name="Date Placeholder 4"/>
          <p:cNvSpPr>
            <a:spLocks noGrp="1"/>
          </p:cNvSpPr>
          <p:nvPr>
            <p:ph type="dt" sz="half" idx="10"/>
          </p:nvPr>
        </p:nvSpPr>
        <p:spPr/>
        <p:txBody>
          <a:bodyPr/>
          <a:lstStyle/>
          <a:p>
            <a:fld id="{1378A8C9-3B6E-43A1-87C2-746B27616DB8}" type="datetime2">
              <a:rPr lang="en-US" smtClean="0"/>
              <a:t>Saturday, March 03, 2012</a:t>
            </a:fld>
            <a:endParaRPr lang="en-US"/>
          </a:p>
        </p:txBody>
      </p:sp>
      <p:sp>
        <p:nvSpPr>
          <p:cNvPr id="7" name="Footer Placeholder 6"/>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to Develop?</a:t>
            </a:r>
            <a:endParaRPr lang="en-US" dirty="0" smtClean="0"/>
          </a:p>
        </p:txBody>
      </p:sp>
      <p:sp>
        <p:nvSpPr>
          <p:cNvPr id="3" name="Content Placeholder 2"/>
          <p:cNvSpPr>
            <a:spLocks noGrp="1"/>
          </p:cNvSpPr>
          <p:nvPr>
            <p:ph idx="1"/>
          </p:nvPr>
        </p:nvSpPr>
        <p:spPr>
          <a:xfrm>
            <a:off x="457200" y="1219200"/>
            <a:ext cx="8229600" cy="5257800"/>
          </a:xfrm>
        </p:spPr>
        <p:txBody>
          <a:bodyPr>
            <a:normAutofit/>
          </a:bodyPr>
          <a:lstStyle/>
          <a:p>
            <a:pPr lvl="0" algn="ctr">
              <a:buNone/>
            </a:pPr>
            <a:r>
              <a:rPr lang="en-US" dirty="0" smtClean="0">
                <a:solidFill>
                  <a:srgbClr val="FF0000"/>
                </a:solidFill>
              </a:rPr>
              <a:t>Have </a:t>
            </a:r>
            <a:r>
              <a:rPr lang="en-US" dirty="0" smtClean="0">
                <a:solidFill>
                  <a:srgbClr val="FF0000"/>
                </a:solidFill>
              </a:rPr>
              <a:t>attitude </a:t>
            </a:r>
            <a:r>
              <a:rPr lang="en-US" dirty="0" smtClean="0"/>
              <a:t>like </a:t>
            </a:r>
            <a:r>
              <a:rPr lang="en-US" dirty="0" err="1" smtClean="0"/>
              <a:t>Rahul</a:t>
            </a:r>
            <a:r>
              <a:rPr lang="en-US" dirty="0" smtClean="0"/>
              <a:t> Bajaj</a:t>
            </a:r>
            <a:r>
              <a:rPr lang="en-US" dirty="0" smtClean="0"/>
              <a:t>.</a:t>
            </a:r>
          </a:p>
          <a:p>
            <a:pPr lvl="0" algn="ctr">
              <a:buNone/>
            </a:pPr>
            <a:r>
              <a:rPr lang="en-US" dirty="0" smtClean="0">
                <a:hlinkClick r:id="rId2" action="ppaction://hlinkfile"/>
              </a:rPr>
              <a:t>(Watch Video)</a:t>
            </a:r>
            <a:endParaRPr lang="en-US" dirty="0" smtClean="0"/>
          </a:p>
          <a:p>
            <a:pPr lvl="0" algn="ctr">
              <a:buNone/>
            </a:pPr>
            <a:r>
              <a:rPr lang="en-US" dirty="0" smtClean="0">
                <a:solidFill>
                  <a:srgbClr val="FF0000"/>
                </a:solidFill>
              </a:rPr>
              <a:t>Handle conflicts </a:t>
            </a:r>
            <a:r>
              <a:rPr lang="en-US" dirty="0" smtClean="0"/>
              <a:t>like </a:t>
            </a:r>
            <a:r>
              <a:rPr lang="en-US" dirty="0" err="1" smtClean="0"/>
              <a:t>Sunita</a:t>
            </a:r>
            <a:r>
              <a:rPr lang="en-US" dirty="0" smtClean="0"/>
              <a:t> </a:t>
            </a:r>
            <a:r>
              <a:rPr lang="en-US" dirty="0" err="1" smtClean="0"/>
              <a:t>Narayan</a:t>
            </a:r>
            <a:r>
              <a:rPr lang="en-US" dirty="0" smtClean="0"/>
              <a:t>.</a:t>
            </a:r>
          </a:p>
          <a:p>
            <a:pPr lvl="0" algn="ctr">
              <a:buNone/>
            </a:pPr>
            <a:r>
              <a:rPr lang="en-US" dirty="0" smtClean="0">
                <a:hlinkClick r:id="rId3" action="ppaction://hlinkfile"/>
              </a:rPr>
              <a:t>(Watch Video)</a:t>
            </a:r>
            <a:endParaRPr lang="en-US" dirty="0" smtClean="0"/>
          </a:p>
          <a:p>
            <a:pPr lvl="0" algn="ctr">
              <a:buNone/>
            </a:pPr>
            <a:r>
              <a:rPr lang="en-US" dirty="0" smtClean="0">
                <a:solidFill>
                  <a:srgbClr val="FF0000"/>
                </a:solidFill>
              </a:rPr>
              <a:t>Be </a:t>
            </a:r>
            <a:r>
              <a:rPr lang="en-US" dirty="0" smtClean="0">
                <a:solidFill>
                  <a:srgbClr val="FF0000"/>
                </a:solidFill>
              </a:rPr>
              <a:t>satisfied </a:t>
            </a:r>
            <a:r>
              <a:rPr lang="en-US" dirty="0" smtClean="0"/>
              <a:t>(Accommodate and Compromise) </a:t>
            </a:r>
            <a:r>
              <a:rPr lang="en-US" dirty="0" smtClean="0"/>
              <a:t>like </a:t>
            </a:r>
            <a:r>
              <a:rPr lang="en-US" dirty="0" err="1" smtClean="0"/>
              <a:t>Megha</a:t>
            </a:r>
            <a:r>
              <a:rPr lang="en-US" dirty="0" smtClean="0"/>
              <a:t> </a:t>
            </a:r>
            <a:r>
              <a:rPr lang="en-US" dirty="0" err="1" smtClean="0"/>
              <a:t>Patkar</a:t>
            </a:r>
            <a:endParaRPr lang="en-US" dirty="0" smtClean="0"/>
          </a:p>
          <a:p>
            <a:pPr lvl="0" algn="ctr">
              <a:buNone/>
            </a:pPr>
            <a:r>
              <a:rPr lang="en-US" dirty="0" smtClean="0">
                <a:hlinkClick r:id="rId4" action="ppaction://hlinkfile"/>
              </a:rPr>
              <a:t>(Watch Video)</a:t>
            </a:r>
            <a:endParaRPr lang="en-US" dirty="0" smtClean="0"/>
          </a:p>
          <a:p>
            <a:pPr lvl="0" algn="ctr">
              <a:buNone/>
            </a:pPr>
            <a:r>
              <a:rPr lang="en-US" dirty="0" smtClean="0">
                <a:solidFill>
                  <a:srgbClr val="FF0000"/>
                </a:solidFill>
              </a:rPr>
              <a:t>Improve </a:t>
            </a:r>
            <a:r>
              <a:rPr lang="en-US" dirty="0" smtClean="0">
                <a:solidFill>
                  <a:srgbClr val="FF0000"/>
                </a:solidFill>
              </a:rPr>
              <a:t>your communication &amp; listening</a:t>
            </a:r>
            <a:r>
              <a:rPr lang="en-US" dirty="0" smtClean="0">
                <a:solidFill>
                  <a:srgbClr val="FF0000"/>
                </a:solidFill>
              </a:rPr>
              <a:t>.</a:t>
            </a:r>
          </a:p>
          <a:p>
            <a:pPr lvl="0" algn="ctr">
              <a:buNone/>
            </a:pPr>
            <a:r>
              <a:rPr lang="en-US" dirty="0" smtClean="0"/>
              <a:t>(Go to next slide)</a:t>
            </a:r>
            <a:endParaRPr lang="en-US" dirty="0" smtClean="0"/>
          </a:p>
          <a:p>
            <a:pPr>
              <a:buNone/>
            </a:pPr>
            <a:endParaRPr lang="en-US" dirty="0"/>
          </a:p>
        </p:txBody>
      </p:sp>
      <p:sp>
        <p:nvSpPr>
          <p:cNvPr id="4" name="Date Placeholder 3"/>
          <p:cNvSpPr>
            <a:spLocks noGrp="1"/>
          </p:cNvSpPr>
          <p:nvPr>
            <p:ph type="dt" sz="half" idx="10"/>
          </p:nvPr>
        </p:nvSpPr>
        <p:spPr/>
        <p:txBody>
          <a:bodyPr/>
          <a:lstStyle/>
          <a:p>
            <a:fld id="{13F81483-E78B-4035-A804-C9F65B95A51D}"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19800"/>
          </a:xfrm>
        </p:spPr>
        <p:txBody>
          <a:bodyPr>
            <a:normAutofit fontScale="90000"/>
          </a:bodyPr>
          <a:lstStyle/>
          <a:p>
            <a:pPr algn="l"/>
            <a:r>
              <a:rPr lang="en-US" sz="3000" b="1" dirty="0" smtClean="0"/>
              <a:t>		What </a:t>
            </a:r>
            <a:r>
              <a:rPr lang="en-US" sz="3000" b="1" dirty="0" smtClean="0"/>
              <a:t>is effective Communication?</a:t>
            </a:r>
            <a:r>
              <a:rPr lang="en-US" sz="2400" dirty="0" smtClean="0"/>
              <a:t/>
            </a:r>
            <a:br>
              <a:rPr lang="en-US" sz="2400" dirty="0" smtClean="0"/>
            </a:br>
            <a:r>
              <a:rPr lang="en-US" sz="2400" b="1" dirty="0" smtClean="0">
                <a:solidFill>
                  <a:srgbClr val="FF0000"/>
                </a:solidFill>
              </a:rPr>
              <a:t>Quality of communication: </a:t>
            </a:r>
            <a:r>
              <a:rPr lang="en-US" sz="2400" dirty="0" smtClean="0"/>
              <a:t/>
            </a:r>
            <a:br>
              <a:rPr lang="en-US" sz="2400" dirty="0" smtClean="0"/>
            </a:br>
            <a:r>
              <a:rPr lang="en-US" sz="2200" dirty="0" smtClean="0"/>
              <a:t>	</a:t>
            </a:r>
            <a:r>
              <a:rPr lang="en-US" sz="2200" dirty="0" smtClean="0"/>
              <a:t>Effective </a:t>
            </a:r>
            <a:r>
              <a:rPr lang="en-US" sz="2200" dirty="0" smtClean="0"/>
              <a:t>use of quoted and reported speech.</a:t>
            </a:r>
            <a:br>
              <a:rPr lang="en-US" sz="2200" dirty="0" smtClean="0"/>
            </a:br>
            <a:r>
              <a:rPr lang="en-US" sz="2200" dirty="0" smtClean="0"/>
              <a:t>	</a:t>
            </a:r>
            <a:r>
              <a:rPr lang="en-US" sz="2200" dirty="0" smtClean="0"/>
              <a:t>Effective </a:t>
            </a:r>
            <a:r>
              <a:rPr lang="en-US" sz="2200" dirty="0" smtClean="0"/>
              <a:t>use of </a:t>
            </a:r>
            <a:r>
              <a:rPr lang="en-US" sz="2200" dirty="0" smtClean="0"/>
              <a:t>punctuations (If you are writing).</a:t>
            </a:r>
            <a:r>
              <a:rPr lang="en-US" sz="2200" dirty="0" smtClean="0"/>
              <a:t/>
            </a:r>
            <a:br>
              <a:rPr lang="en-US" sz="2200" dirty="0" smtClean="0"/>
            </a:br>
            <a:r>
              <a:rPr lang="en-US" sz="2200" dirty="0" smtClean="0"/>
              <a:t>	</a:t>
            </a:r>
            <a:r>
              <a:rPr lang="en-US" sz="2200" dirty="0" smtClean="0"/>
              <a:t>Effective </a:t>
            </a:r>
            <a:r>
              <a:rPr lang="en-US" sz="2200" dirty="0" smtClean="0"/>
              <a:t>use of </a:t>
            </a:r>
            <a:r>
              <a:rPr lang="en-US" sz="2200" dirty="0" smtClean="0">
                <a:hlinkClick r:id="rId3" action="ppaction://hlinkfile"/>
              </a:rPr>
              <a:t>pronunciation </a:t>
            </a:r>
            <a:r>
              <a:rPr lang="en-US" sz="2200" dirty="0" smtClean="0"/>
              <a:t>(Accent like ANNA HAJARE),	     	 </a:t>
            </a:r>
            <a:r>
              <a:rPr lang="en-US" sz="2200" dirty="0" smtClean="0">
                <a:hlinkClick r:id="rId4" action="ppaction://hlinkfile"/>
              </a:rPr>
              <a:t>Attitude</a:t>
            </a:r>
            <a:r>
              <a:rPr lang="en-US" sz="2200" dirty="0" smtClean="0"/>
              <a:t> </a:t>
            </a:r>
            <a:r>
              <a:rPr lang="en-US" sz="2200" dirty="0" smtClean="0"/>
              <a:t>(Tone like BARACK OBAMA) and  </a:t>
            </a:r>
            <a:r>
              <a:rPr lang="en-US" sz="2200" dirty="0" smtClean="0">
                <a:hlinkClick r:id="rId5" action="ppaction://hlinkfile"/>
              </a:rPr>
              <a:t>Influence </a:t>
            </a:r>
            <a:r>
              <a:rPr lang="en-US" sz="2200" dirty="0" smtClean="0"/>
              <a:t>(Voice like 	    MOTHER TERRESA)</a:t>
            </a:r>
            <a:r>
              <a:rPr lang="en-US" sz="2400" dirty="0" smtClean="0"/>
              <a:t/>
            </a:r>
            <a:br>
              <a:rPr lang="en-US" sz="2400" dirty="0" smtClean="0"/>
            </a:br>
            <a:r>
              <a:rPr lang="en-US" sz="2400" b="1" dirty="0" smtClean="0">
                <a:solidFill>
                  <a:srgbClr val="FF0000"/>
                </a:solidFill>
              </a:rPr>
              <a:t>Behavioral Styles in Effective Communication:</a:t>
            </a:r>
            <a:br>
              <a:rPr lang="en-US" sz="2400" b="1" dirty="0" smtClean="0">
                <a:solidFill>
                  <a:srgbClr val="FF0000"/>
                </a:solidFill>
              </a:rPr>
            </a:br>
            <a:r>
              <a:rPr lang="en-US" sz="2400" dirty="0" smtClean="0"/>
              <a:t>	1. </a:t>
            </a:r>
            <a:r>
              <a:rPr lang="en-US" sz="2200" dirty="0" smtClean="0"/>
              <a:t>Aggression or </a:t>
            </a:r>
            <a:r>
              <a:rPr lang="en-US" sz="2200" dirty="0" smtClean="0"/>
              <a:t>Assertion – Choice is yours. </a:t>
            </a:r>
            <a:r>
              <a:rPr lang="en-US" sz="2200" dirty="0" smtClean="0"/>
              <a:t/>
            </a:r>
            <a:br>
              <a:rPr lang="en-US" sz="2200" dirty="0" smtClean="0"/>
            </a:br>
            <a:r>
              <a:rPr lang="en-US" sz="2200" dirty="0" smtClean="0"/>
              <a:t>	2. Submissive or </a:t>
            </a:r>
            <a:r>
              <a:rPr lang="en-US" sz="2200" dirty="0" smtClean="0"/>
              <a:t>Supportive - </a:t>
            </a:r>
            <a:r>
              <a:rPr lang="en-US" sz="2200" dirty="0" smtClean="0"/>
              <a:t/>
            </a:r>
            <a:br>
              <a:rPr lang="en-US" sz="2200" dirty="0" smtClean="0"/>
            </a:br>
            <a:r>
              <a:rPr lang="en-US" sz="2200" dirty="0" smtClean="0"/>
              <a:t>	</a:t>
            </a:r>
            <a:r>
              <a:rPr lang="en-US" sz="2200" dirty="0" smtClean="0">
                <a:hlinkClick r:id="rId6" action="ppaction://hlinkfile"/>
              </a:rPr>
              <a:t>3. Managing to agree with disagreement</a:t>
            </a:r>
            <a:r>
              <a:rPr lang="en-US" sz="2200" dirty="0" smtClean="0"/>
              <a:t>.</a:t>
            </a:r>
            <a:br>
              <a:rPr lang="en-US" sz="2200" dirty="0" smtClean="0"/>
            </a:br>
            <a:r>
              <a:rPr lang="en-US" sz="2400" b="1" dirty="0" smtClean="0">
                <a:solidFill>
                  <a:srgbClr val="FF0000"/>
                </a:solidFill>
              </a:rPr>
              <a:t>Listening:  </a:t>
            </a:r>
            <a:r>
              <a:rPr lang="en-US" sz="2200" dirty="0" smtClean="0"/>
              <a:t>1. Empathize with other.   2. Ask questions</a:t>
            </a:r>
            <a:br>
              <a:rPr lang="en-US" sz="2200" dirty="0" smtClean="0"/>
            </a:br>
            <a:r>
              <a:rPr lang="en-US" sz="2200" dirty="0" smtClean="0"/>
              <a:t>	     3. Smile occasionally.         4.  Discuss core issues.		     	     5. Read to ideas not person.  6. Avoid jumping on conclusions.	     7.  Evaluates facts and evidence. 		     	</a:t>
            </a:r>
            <a:r>
              <a:rPr lang="en-US" sz="2400" dirty="0" smtClean="0"/>
              <a:t/>
            </a:r>
            <a:br>
              <a:rPr lang="en-US" sz="2400" dirty="0" smtClean="0"/>
            </a:br>
            <a:r>
              <a:rPr lang="en-US" sz="2400" b="1" dirty="0" smtClean="0">
                <a:solidFill>
                  <a:srgbClr val="FF0000"/>
                </a:solidFill>
              </a:rPr>
              <a:t>Improving Communication:</a:t>
            </a:r>
            <a:r>
              <a:rPr lang="en-US" sz="2400" dirty="0" smtClean="0"/>
              <a:t/>
            </a:r>
            <a:br>
              <a:rPr lang="en-US" sz="2400" dirty="0" smtClean="0"/>
            </a:br>
            <a:r>
              <a:rPr lang="en-US" sz="2400" dirty="0" smtClean="0"/>
              <a:t>	1. </a:t>
            </a:r>
            <a:r>
              <a:rPr lang="en-US" sz="2200" dirty="0" smtClean="0"/>
              <a:t>Selling to yourself – your ideas, dreams and visualizations.</a:t>
            </a:r>
            <a:br>
              <a:rPr lang="en-US" sz="2200" dirty="0" smtClean="0"/>
            </a:br>
            <a:r>
              <a:rPr lang="en-US" sz="2200" dirty="0" smtClean="0"/>
              <a:t>	2. Presentation Skills – Image, expressions and rapport.</a:t>
            </a:r>
            <a:br>
              <a:rPr lang="en-US" sz="2200" dirty="0" smtClean="0"/>
            </a:br>
            <a:endParaRPr lang="en-US" sz="2200" dirty="0"/>
          </a:p>
        </p:txBody>
      </p:sp>
      <p:sp>
        <p:nvSpPr>
          <p:cNvPr id="3" name="Date Placeholder 2"/>
          <p:cNvSpPr>
            <a:spLocks noGrp="1"/>
          </p:cNvSpPr>
          <p:nvPr>
            <p:ph type="dt" sz="half" idx="10"/>
          </p:nvPr>
        </p:nvSpPr>
        <p:spPr/>
        <p:txBody>
          <a:bodyPr/>
          <a:lstStyle/>
          <a:p>
            <a:fld id="{AA2EBB80-B1B8-4217-AEB7-EBA8683096B5}" type="datetime2">
              <a:rPr lang="en-US" smtClean="0"/>
              <a:t>Saturday, March 03, 2012</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5" name="Footer Placeholder 4"/>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solidFill>
                  <a:srgbClr val="FF0000"/>
                </a:solidFill>
              </a:rPr>
              <a:t>Session 2-Team Building</a:t>
            </a:r>
            <a:endParaRPr lang="en-US" dirty="0">
              <a:solidFill>
                <a:srgbClr val="FF0000"/>
              </a:solidFill>
            </a:endParaRPr>
          </a:p>
        </p:txBody>
      </p:sp>
      <p:sp>
        <p:nvSpPr>
          <p:cNvPr id="3" name="Content Placeholder 2"/>
          <p:cNvSpPr>
            <a:spLocks noGrp="1"/>
          </p:cNvSpPr>
          <p:nvPr>
            <p:ph idx="1"/>
          </p:nvPr>
        </p:nvSpPr>
        <p:spPr>
          <a:xfrm>
            <a:off x="457200" y="838200"/>
            <a:ext cx="8229600" cy="5410200"/>
          </a:xfrm>
        </p:spPr>
        <p:txBody>
          <a:bodyPr>
            <a:normAutofit fontScale="77500" lnSpcReduction="20000"/>
          </a:bodyPr>
          <a:lstStyle/>
          <a:p>
            <a:pPr lvl="0"/>
            <a:r>
              <a:rPr lang="en-US" dirty="0" smtClean="0"/>
              <a:t>Team</a:t>
            </a:r>
            <a:r>
              <a:rPr lang="en-US" dirty="0" smtClean="0"/>
              <a:t> building is a process that develops cooperation and teamwork within a work unit. </a:t>
            </a:r>
            <a:endParaRPr lang="en-US" dirty="0" smtClean="0"/>
          </a:p>
          <a:p>
            <a:pPr lvl="0">
              <a:buNone/>
            </a:pPr>
            <a:endParaRPr lang="en-US" dirty="0" smtClean="0"/>
          </a:p>
          <a:p>
            <a:pPr lvl="0"/>
            <a:r>
              <a:rPr lang="en-US" dirty="0" smtClean="0"/>
              <a:t>Team must share a common goal, have respect for each other, and be motivated to use the strengths of each member to achieve their objectives. </a:t>
            </a:r>
            <a:endParaRPr lang="en-US" dirty="0" smtClean="0"/>
          </a:p>
          <a:p>
            <a:pPr lvl="0">
              <a:buNone/>
            </a:pPr>
            <a:endParaRPr lang="en-US" dirty="0" smtClean="0"/>
          </a:p>
          <a:p>
            <a:pPr lvl="0"/>
            <a:r>
              <a:rPr lang="en-US" dirty="0" smtClean="0"/>
              <a:t>Each member of a team plays an integral part in the success of the company</a:t>
            </a:r>
            <a:r>
              <a:rPr lang="en-US" dirty="0" smtClean="0"/>
              <a:t>.</a:t>
            </a:r>
          </a:p>
          <a:p>
            <a:pPr lvl="0">
              <a:buNone/>
            </a:pPr>
            <a:endParaRPr lang="en-US" dirty="0" smtClean="0"/>
          </a:p>
          <a:p>
            <a:pPr lvl="0"/>
            <a:r>
              <a:rPr lang="en-US" dirty="0" smtClean="0"/>
              <a:t>The team nurture communication within the organization to avoid extreme stress on individual. </a:t>
            </a:r>
            <a:endParaRPr lang="en-US" dirty="0" smtClean="0"/>
          </a:p>
          <a:p>
            <a:pPr lvl="0">
              <a:buNone/>
            </a:pPr>
            <a:endParaRPr lang="en-US" dirty="0" smtClean="0"/>
          </a:p>
          <a:p>
            <a:pPr lvl="0"/>
            <a:r>
              <a:rPr lang="en-US" dirty="0" smtClean="0"/>
              <a:t>An individual can be members of several teams which provide him/her a sense of loyalty and ownership.</a:t>
            </a:r>
            <a:endParaRPr lang="en-US" dirty="0"/>
          </a:p>
        </p:txBody>
      </p:sp>
      <p:sp>
        <p:nvSpPr>
          <p:cNvPr id="4" name="Date Placeholder 3"/>
          <p:cNvSpPr>
            <a:spLocks noGrp="1"/>
          </p:cNvSpPr>
          <p:nvPr>
            <p:ph type="dt" sz="half" idx="10"/>
          </p:nvPr>
        </p:nvSpPr>
        <p:spPr/>
        <p:txBody>
          <a:bodyPr/>
          <a:lstStyle/>
          <a:p>
            <a:fld id="{56D9FDD6-A152-4C27-9353-9F5E6DB7BC50}"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t>Team Building Activities</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algn="ctr">
              <a:buNone/>
            </a:pPr>
            <a:r>
              <a:rPr lang="en-US" dirty="0" smtClean="0"/>
              <a:t>Workshops &amp; Seminars </a:t>
            </a:r>
            <a:r>
              <a:rPr lang="en-US" dirty="0" smtClean="0">
                <a:solidFill>
                  <a:srgbClr val="FF0000"/>
                </a:solidFill>
              </a:rPr>
              <a:t>(Sharing)</a:t>
            </a:r>
          </a:p>
          <a:p>
            <a:pPr algn="ctr">
              <a:buNone/>
            </a:pPr>
            <a:r>
              <a:rPr lang="en-US" sz="3300" dirty="0" smtClean="0"/>
              <a:t>Brainstorming </a:t>
            </a:r>
            <a:r>
              <a:rPr lang="en-US" sz="3300" dirty="0" smtClean="0">
                <a:solidFill>
                  <a:srgbClr val="FF0000"/>
                </a:solidFill>
              </a:rPr>
              <a:t>(Idea generation)</a:t>
            </a:r>
          </a:p>
          <a:p>
            <a:pPr algn="ctr">
              <a:buNone/>
            </a:pPr>
            <a:r>
              <a:rPr lang="en-US" sz="3300" dirty="0" smtClean="0"/>
              <a:t>Collaboration </a:t>
            </a:r>
            <a:r>
              <a:rPr lang="en-US" sz="3300" dirty="0" smtClean="0">
                <a:solidFill>
                  <a:srgbClr val="FF0000"/>
                </a:solidFill>
              </a:rPr>
              <a:t>(Reduce stress)</a:t>
            </a:r>
          </a:p>
          <a:p>
            <a:pPr algn="ctr">
              <a:buNone/>
            </a:pPr>
            <a:r>
              <a:rPr lang="en-US" sz="3300" dirty="0" smtClean="0"/>
              <a:t>Creativity </a:t>
            </a:r>
            <a:r>
              <a:rPr lang="en-US" sz="3300" dirty="0" smtClean="0">
                <a:solidFill>
                  <a:srgbClr val="FF0000"/>
                </a:solidFill>
              </a:rPr>
              <a:t>(Offer opportunity)</a:t>
            </a:r>
          </a:p>
          <a:p>
            <a:pPr algn="ctr">
              <a:buNone/>
            </a:pPr>
            <a:r>
              <a:rPr lang="en-US" sz="3300" dirty="0" smtClean="0"/>
              <a:t>Problem solving </a:t>
            </a:r>
            <a:r>
              <a:rPr lang="en-US" sz="3300" dirty="0" smtClean="0">
                <a:solidFill>
                  <a:srgbClr val="FF0000"/>
                </a:solidFill>
              </a:rPr>
              <a:t>(Activation)</a:t>
            </a:r>
          </a:p>
          <a:p>
            <a:pPr algn="ctr">
              <a:buNone/>
            </a:pPr>
            <a:r>
              <a:rPr lang="en-US" sz="3300" dirty="0" smtClean="0"/>
              <a:t>Conflict resolution </a:t>
            </a:r>
            <a:r>
              <a:rPr lang="en-US" sz="3300" dirty="0" smtClean="0">
                <a:solidFill>
                  <a:srgbClr val="FF0000"/>
                </a:solidFill>
              </a:rPr>
              <a:t>(Oneness) </a:t>
            </a:r>
          </a:p>
          <a:p>
            <a:pPr algn="ctr">
              <a:buNone/>
            </a:pPr>
            <a:r>
              <a:rPr lang="en-US" sz="3300" dirty="0" smtClean="0"/>
              <a:t>Participation </a:t>
            </a:r>
            <a:r>
              <a:rPr lang="en-US" sz="3300" dirty="0" smtClean="0">
                <a:solidFill>
                  <a:srgbClr val="FF0000"/>
                </a:solidFill>
              </a:rPr>
              <a:t>(Involvement)</a:t>
            </a:r>
          </a:p>
          <a:p>
            <a:pPr algn="ctr">
              <a:buNone/>
            </a:pPr>
            <a:r>
              <a:rPr lang="en-US" sz="3300" dirty="0" smtClean="0"/>
              <a:t>Celebrations </a:t>
            </a:r>
            <a:r>
              <a:rPr lang="en-US" sz="3300" dirty="0" smtClean="0">
                <a:solidFill>
                  <a:srgbClr val="FF0000"/>
                </a:solidFill>
              </a:rPr>
              <a:t>(Recognition)</a:t>
            </a:r>
          </a:p>
          <a:p>
            <a:endParaRPr lang="en-US" dirty="0">
              <a:solidFill>
                <a:srgbClr val="FF0000"/>
              </a:solidFill>
            </a:endParaRPr>
          </a:p>
        </p:txBody>
      </p:sp>
      <p:sp>
        <p:nvSpPr>
          <p:cNvPr id="4" name="Date Placeholder 3"/>
          <p:cNvSpPr>
            <a:spLocks noGrp="1"/>
          </p:cNvSpPr>
          <p:nvPr>
            <p:ph type="dt" sz="half" idx="10"/>
          </p:nvPr>
        </p:nvSpPr>
        <p:spPr/>
        <p:txBody>
          <a:bodyPr/>
          <a:lstStyle/>
          <a:p>
            <a:fld id="{7ACB1319-A553-4C71-A499-76BEDFC0C8D8}"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r>
              <a:rPr lang="en-US" sz="2000" b="1" dirty="0" smtClean="0"/>
              <a:t>On-site team building activities – </a:t>
            </a:r>
            <a:r>
              <a:rPr lang="en-US" sz="2000" dirty="0" smtClean="0"/>
              <a:t>Activities planned and executed in the premises of the organization. </a:t>
            </a:r>
            <a:br>
              <a:rPr lang="en-US" sz="2000" dirty="0" smtClean="0"/>
            </a:br>
            <a:r>
              <a:rPr lang="en-US" sz="2000" dirty="0" smtClean="0"/>
              <a:t> </a:t>
            </a:r>
            <a:br>
              <a:rPr lang="en-US" sz="2000" dirty="0" smtClean="0"/>
            </a:br>
            <a:r>
              <a:rPr lang="en-US" sz="2000" b="1" dirty="0" smtClean="0"/>
              <a:t>Off-site team building activities – </a:t>
            </a:r>
            <a:r>
              <a:rPr lang="en-US" sz="2000" dirty="0" smtClean="0"/>
              <a:t>Important activities planned and executed away from the place of the organization.</a:t>
            </a:r>
            <a:br>
              <a:rPr lang="en-US" sz="2000" dirty="0" smtClean="0"/>
            </a:br>
            <a:r>
              <a:rPr lang="en-US" sz="2000" dirty="0" smtClean="0"/>
              <a:t> </a:t>
            </a:r>
            <a:br>
              <a:rPr lang="en-US" sz="2000" dirty="0" smtClean="0"/>
            </a:br>
            <a:r>
              <a:rPr lang="en-US" sz="2000" dirty="0" smtClean="0"/>
              <a:t>When planning or choosing a team building event, try to plan the event at an off-site location. Be prepared for the session by bringing items you will need. </a:t>
            </a:r>
            <a:br>
              <a:rPr lang="en-US" sz="2000" dirty="0" smtClean="0"/>
            </a:br>
            <a:r>
              <a:rPr lang="en-US" sz="2000" dirty="0" smtClean="0"/>
              <a:t> </a:t>
            </a:r>
            <a:br>
              <a:rPr lang="en-US" sz="2000" dirty="0" smtClean="0"/>
            </a:br>
            <a:r>
              <a:rPr lang="en-US" sz="2000" dirty="0" smtClean="0"/>
              <a:t>Be flexible and have a back-up plan in case you encounter hurdles. Use appropriate safety measures as needed.</a:t>
            </a:r>
            <a:br>
              <a:rPr lang="en-US" sz="2000" dirty="0" smtClean="0"/>
            </a:br>
            <a:r>
              <a:rPr lang="en-US" sz="2000" dirty="0" smtClean="0"/>
              <a:t> </a:t>
            </a:r>
            <a:br>
              <a:rPr lang="en-US" sz="2000" dirty="0" smtClean="0"/>
            </a:br>
            <a:r>
              <a:rPr lang="en-US" sz="2000" dirty="0" smtClean="0"/>
              <a:t>Remember to involve all parties and anticipate opposition and blunders. Because individuals learn differently, incorporate components for those who learn through sight, sound, and touch. </a:t>
            </a:r>
            <a:r>
              <a:rPr lang="en-US" sz="2000" dirty="0" smtClean="0"/>
              <a:t/>
            </a:r>
            <a:br>
              <a:rPr lang="en-US" sz="2000" dirty="0" smtClean="0"/>
            </a:br>
            <a:r>
              <a:rPr lang="en-US" sz="2000" dirty="0" smtClean="0"/>
              <a:t/>
            </a:r>
            <a:br>
              <a:rPr lang="en-US" sz="2000" dirty="0" smtClean="0"/>
            </a:br>
            <a:r>
              <a:rPr lang="en-US" sz="2000" dirty="0" smtClean="0"/>
              <a:t>Encourage participants to go with the flow, even when the plan deviates. Allow time for thought and reflection, but end the event promptly.</a:t>
            </a:r>
            <a:br>
              <a:rPr lang="en-US" sz="2000" dirty="0" smtClean="0"/>
            </a:br>
            <a:endParaRPr lang="en-US" sz="2000" dirty="0"/>
          </a:p>
        </p:txBody>
      </p:sp>
      <p:sp>
        <p:nvSpPr>
          <p:cNvPr id="3" name="Date Placeholder 2"/>
          <p:cNvSpPr>
            <a:spLocks noGrp="1"/>
          </p:cNvSpPr>
          <p:nvPr>
            <p:ph type="dt" sz="half" idx="10"/>
          </p:nvPr>
        </p:nvSpPr>
        <p:spPr/>
        <p:txBody>
          <a:bodyPr/>
          <a:lstStyle/>
          <a:p>
            <a:fld id="{9A0CA899-9224-4A75-B1A6-33B7FEA348F4}" type="datetime2">
              <a:rPr lang="en-US" smtClean="0"/>
              <a:t>Saturday, March 03, 2012</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Twelve Cs for Team Building</a:t>
            </a:r>
            <a:endParaRPr lang="en-US" dirty="0" smtClean="0"/>
          </a:p>
        </p:txBody>
      </p:sp>
      <p:sp>
        <p:nvSpPr>
          <p:cNvPr id="3" name="Content Placeholder 2"/>
          <p:cNvSpPr>
            <a:spLocks noGrp="1"/>
          </p:cNvSpPr>
          <p:nvPr>
            <p:ph idx="1"/>
          </p:nvPr>
        </p:nvSpPr>
        <p:spPr>
          <a:xfrm>
            <a:off x="457200" y="914400"/>
            <a:ext cx="8229600" cy="5791200"/>
          </a:xfrm>
        </p:spPr>
        <p:txBody>
          <a:bodyPr>
            <a:normAutofit fontScale="62500" lnSpcReduction="20000"/>
          </a:bodyPr>
          <a:lstStyle/>
          <a:p>
            <a:pPr>
              <a:buNone/>
            </a:pPr>
            <a:r>
              <a:rPr lang="en-US" b="1" dirty="0" smtClean="0">
                <a:solidFill>
                  <a:srgbClr val="00B050"/>
                </a:solidFill>
              </a:rPr>
              <a:t>Successful </a:t>
            </a:r>
            <a:r>
              <a:rPr lang="en-US" b="1" dirty="0" smtClean="0">
                <a:solidFill>
                  <a:srgbClr val="00B050"/>
                </a:solidFill>
              </a:rPr>
              <a:t>team building, that creates effective, focused work teams, requires attention to each of the following.</a:t>
            </a:r>
          </a:p>
          <a:p>
            <a:pPr>
              <a:buNone/>
            </a:pPr>
            <a:r>
              <a:rPr lang="en-US" dirty="0" smtClean="0"/>
              <a:t>	</a:t>
            </a:r>
            <a:r>
              <a:rPr lang="en-US" b="1" dirty="0" smtClean="0">
                <a:solidFill>
                  <a:srgbClr val="FF0000"/>
                </a:solidFill>
              </a:rPr>
              <a:t>Clear Expectations</a:t>
            </a:r>
            <a:r>
              <a:rPr lang="en-US" dirty="0" smtClean="0">
                <a:solidFill>
                  <a:srgbClr val="FF0000"/>
                </a:solidFill>
              </a:rPr>
              <a:t> </a:t>
            </a:r>
            <a:r>
              <a:rPr lang="en-US" dirty="0" smtClean="0"/>
              <a:t>– Inform, share and act on expected outcome.</a:t>
            </a:r>
          </a:p>
          <a:p>
            <a:pPr>
              <a:buNone/>
            </a:pPr>
            <a:r>
              <a:rPr lang="en-US" b="1" dirty="0" smtClean="0"/>
              <a:t>	</a:t>
            </a:r>
            <a:r>
              <a:rPr lang="en-US" b="1" dirty="0" smtClean="0">
                <a:solidFill>
                  <a:srgbClr val="FF0000"/>
                </a:solidFill>
              </a:rPr>
              <a:t>Context </a:t>
            </a:r>
            <a:r>
              <a:rPr lang="en-US" b="1" dirty="0" smtClean="0">
                <a:solidFill>
                  <a:srgbClr val="FF0000"/>
                </a:solidFill>
              </a:rPr>
              <a:t>–</a:t>
            </a:r>
            <a:r>
              <a:rPr lang="en-US" dirty="0" smtClean="0">
                <a:solidFill>
                  <a:srgbClr val="FF0000"/>
                </a:solidFill>
              </a:rPr>
              <a:t> </a:t>
            </a:r>
            <a:r>
              <a:rPr lang="en-US" dirty="0" smtClean="0"/>
              <a:t>Do you understand your importance in line with goal of organization?</a:t>
            </a:r>
          </a:p>
          <a:p>
            <a:pPr>
              <a:buNone/>
            </a:pPr>
            <a:r>
              <a:rPr lang="en-US" b="1" dirty="0" smtClean="0"/>
              <a:t>	</a:t>
            </a:r>
            <a:r>
              <a:rPr lang="en-US" b="1" dirty="0" smtClean="0">
                <a:solidFill>
                  <a:srgbClr val="FF0000"/>
                </a:solidFill>
              </a:rPr>
              <a:t>Commitment </a:t>
            </a:r>
            <a:r>
              <a:rPr lang="en-US" b="1" dirty="0" smtClean="0"/>
              <a:t>–</a:t>
            </a:r>
            <a:r>
              <a:rPr lang="en-US" dirty="0" smtClean="0"/>
              <a:t> Are you dedicated to your job?</a:t>
            </a:r>
          </a:p>
          <a:p>
            <a:pPr>
              <a:buNone/>
            </a:pPr>
            <a:r>
              <a:rPr lang="en-US" b="1" dirty="0" smtClean="0"/>
              <a:t>	</a:t>
            </a:r>
            <a:r>
              <a:rPr lang="en-US" b="1" dirty="0" smtClean="0">
                <a:solidFill>
                  <a:srgbClr val="FF0000"/>
                </a:solidFill>
              </a:rPr>
              <a:t>Competence </a:t>
            </a:r>
            <a:r>
              <a:rPr lang="en-US" b="1" dirty="0" smtClean="0">
                <a:solidFill>
                  <a:srgbClr val="FF0000"/>
                </a:solidFill>
              </a:rPr>
              <a:t>–</a:t>
            </a:r>
            <a:r>
              <a:rPr lang="en-US" dirty="0" smtClean="0">
                <a:solidFill>
                  <a:srgbClr val="FF0000"/>
                </a:solidFill>
              </a:rPr>
              <a:t> </a:t>
            </a:r>
            <a:r>
              <a:rPr lang="en-US" dirty="0" smtClean="0"/>
              <a:t>Do you have optimum resource to deal with your task?</a:t>
            </a:r>
          </a:p>
          <a:p>
            <a:pPr>
              <a:buNone/>
            </a:pPr>
            <a:r>
              <a:rPr lang="en-US" b="1" dirty="0" smtClean="0"/>
              <a:t>	</a:t>
            </a:r>
            <a:r>
              <a:rPr lang="en-US" b="1" dirty="0" smtClean="0">
                <a:solidFill>
                  <a:srgbClr val="FF0000"/>
                </a:solidFill>
              </a:rPr>
              <a:t>Charter </a:t>
            </a:r>
            <a:r>
              <a:rPr lang="en-US" b="1" dirty="0" smtClean="0">
                <a:solidFill>
                  <a:srgbClr val="FF0000"/>
                </a:solidFill>
              </a:rPr>
              <a:t>–</a:t>
            </a:r>
            <a:r>
              <a:rPr lang="en-US" dirty="0" smtClean="0"/>
              <a:t> Do you have your own mission for your own job?</a:t>
            </a:r>
          </a:p>
          <a:p>
            <a:pPr>
              <a:buNone/>
            </a:pPr>
            <a:r>
              <a:rPr lang="en-US" b="1" dirty="0" smtClean="0"/>
              <a:t>	</a:t>
            </a:r>
            <a:r>
              <a:rPr lang="en-US" b="1" dirty="0" smtClean="0">
                <a:solidFill>
                  <a:srgbClr val="FF0000"/>
                </a:solidFill>
              </a:rPr>
              <a:t>Control </a:t>
            </a:r>
            <a:r>
              <a:rPr lang="en-US" b="1" dirty="0" smtClean="0">
                <a:solidFill>
                  <a:srgbClr val="FF0000"/>
                </a:solidFill>
              </a:rPr>
              <a:t>–</a:t>
            </a:r>
            <a:r>
              <a:rPr lang="en-US" dirty="0" smtClean="0">
                <a:solidFill>
                  <a:srgbClr val="FF0000"/>
                </a:solidFill>
              </a:rPr>
              <a:t> </a:t>
            </a:r>
            <a:r>
              <a:rPr lang="en-US" dirty="0" smtClean="0"/>
              <a:t>Do you have freedom and empowered to act in your area of work?</a:t>
            </a:r>
          </a:p>
          <a:p>
            <a:pPr>
              <a:buNone/>
            </a:pPr>
            <a:r>
              <a:rPr lang="en-US" b="1" dirty="0" smtClean="0"/>
              <a:t>	</a:t>
            </a:r>
            <a:r>
              <a:rPr lang="en-US" b="1" dirty="0" smtClean="0">
                <a:solidFill>
                  <a:srgbClr val="FF0000"/>
                </a:solidFill>
              </a:rPr>
              <a:t>Collaborations</a:t>
            </a:r>
            <a:r>
              <a:rPr lang="en-US" dirty="0" smtClean="0">
                <a:solidFill>
                  <a:srgbClr val="FF0000"/>
                </a:solidFill>
              </a:rPr>
              <a:t> </a:t>
            </a:r>
            <a:r>
              <a:rPr lang="en-US" dirty="0" smtClean="0">
                <a:solidFill>
                  <a:srgbClr val="FF0000"/>
                </a:solidFill>
              </a:rPr>
              <a:t>–</a:t>
            </a:r>
            <a:r>
              <a:rPr lang="en-US" dirty="0" smtClean="0"/>
              <a:t> Do you and your team members have Interpersonal skills?</a:t>
            </a:r>
          </a:p>
          <a:p>
            <a:pPr>
              <a:buNone/>
            </a:pPr>
            <a:r>
              <a:rPr lang="en-US" b="1" dirty="0" smtClean="0"/>
              <a:t>	</a:t>
            </a:r>
            <a:r>
              <a:rPr lang="en-US" b="1" dirty="0" smtClean="0">
                <a:solidFill>
                  <a:srgbClr val="FF0000"/>
                </a:solidFill>
              </a:rPr>
              <a:t>Communication</a:t>
            </a:r>
            <a:r>
              <a:rPr lang="en-US" dirty="0" smtClean="0">
                <a:solidFill>
                  <a:srgbClr val="FF0000"/>
                </a:solidFill>
              </a:rPr>
              <a:t> </a:t>
            </a:r>
            <a:r>
              <a:rPr lang="en-US" dirty="0" smtClean="0">
                <a:solidFill>
                  <a:srgbClr val="FF0000"/>
                </a:solidFill>
              </a:rPr>
              <a:t>–</a:t>
            </a:r>
            <a:r>
              <a:rPr lang="en-US" dirty="0" smtClean="0"/>
              <a:t> Are you clear about priorities?</a:t>
            </a:r>
          </a:p>
          <a:p>
            <a:pPr>
              <a:buNone/>
            </a:pPr>
            <a:r>
              <a:rPr lang="en-US" b="1" dirty="0" smtClean="0"/>
              <a:t>	</a:t>
            </a:r>
            <a:r>
              <a:rPr lang="en-US" b="1" dirty="0" smtClean="0">
                <a:solidFill>
                  <a:srgbClr val="FF0000"/>
                </a:solidFill>
              </a:rPr>
              <a:t>Creativity </a:t>
            </a:r>
            <a:r>
              <a:rPr lang="en-US" b="1" dirty="0" smtClean="0">
                <a:solidFill>
                  <a:srgbClr val="FF0000"/>
                </a:solidFill>
              </a:rPr>
              <a:t>Innovation</a:t>
            </a:r>
            <a:r>
              <a:rPr lang="en-US" dirty="0" smtClean="0">
                <a:solidFill>
                  <a:srgbClr val="FF0000"/>
                </a:solidFill>
              </a:rPr>
              <a:t> –</a:t>
            </a:r>
            <a:r>
              <a:rPr lang="en-US" dirty="0" smtClean="0"/>
              <a:t> Does the organization (Management) really want to change?</a:t>
            </a:r>
          </a:p>
          <a:p>
            <a:pPr>
              <a:buNone/>
            </a:pPr>
            <a:r>
              <a:rPr lang="en-US" b="1" dirty="0" smtClean="0"/>
              <a:t>	</a:t>
            </a:r>
            <a:r>
              <a:rPr lang="en-US" b="1" dirty="0" smtClean="0">
                <a:solidFill>
                  <a:srgbClr val="FF0000"/>
                </a:solidFill>
              </a:rPr>
              <a:t>Consequences </a:t>
            </a:r>
            <a:r>
              <a:rPr lang="en-US" dirty="0" smtClean="0">
                <a:solidFill>
                  <a:srgbClr val="FF0000"/>
                </a:solidFill>
              </a:rPr>
              <a:t>– </a:t>
            </a:r>
            <a:r>
              <a:rPr lang="en-US" dirty="0" smtClean="0"/>
              <a:t>Do team members feel responsible and accountable for outcome?</a:t>
            </a:r>
          </a:p>
          <a:p>
            <a:pPr>
              <a:buNone/>
            </a:pPr>
            <a:r>
              <a:rPr lang="en-US" b="1" dirty="0" smtClean="0"/>
              <a:t>	</a:t>
            </a:r>
            <a:r>
              <a:rPr lang="en-US" b="1" dirty="0" smtClean="0">
                <a:solidFill>
                  <a:srgbClr val="FF0000"/>
                </a:solidFill>
              </a:rPr>
              <a:t>Coordination</a:t>
            </a:r>
            <a:r>
              <a:rPr lang="en-US" dirty="0" smtClean="0">
                <a:solidFill>
                  <a:srgbClr val="FF0000"/>
                </a:solidFill>
              </a:rPr>
              <a:t> </a:t>
            </a:r>
            <a:r>
              <a:rPr lang="en-US" dirty="0" smtClean="0">
                <a:solidFill>
                  <a:srgbClr val="FF0000"/>
                </a:solidFill>
              </a:rPr>
              <a:t>– </a:t>
            </a:r>
            <a:r>
              <a:rPr lang="en-US" dirty="0" smtClean="0"/>
              <a:t>Does the leader direct you positively to achieve goals?</a:t>
            </a:r>
          </a:p>
          <a:p>
            <a:pPr>
              <a:buNone/>
            </a:pPr>
            <a:r>
              <a:rPr lang="en-US" b="1" dirty="0" smtClean="0"/>
              <a:t>	</a:t>
            </a:r>
            <a:r>
              <a:rPr lang="en-US" b="1" dirty="0" smtClean="0">
                <a:solidFill>
                  <a:srgbClr val="FF0000"/>
                </a:solidFill>
              </a:rPr>
              <a:t>Cultural </a:t>
            </a:r>
            <a:r>
              <a:rPr lang="en-US" b="1" dirty="0" smtClean="0">
                <a:solidFill>
                  <a:srgbClr val="FF0000"/>
                </a:solidFill>
              </a:rPr>
              <a:t>Change</a:t>
            </a:r>
            <a:r>
              <a:rPr lang="en-US" dirty="0" smtClean="0">
                <a:solidFill>
                  <a:srgbClr val="FF0000"/>
                </a:solidFill>
              </a:rPr>
              <a:t> – </a:t>
            </a:r>
            <a:r>
              <a:rPr lang="en-US" dirty="0" smtClean="0"/>
              <a:t>Does the leader ready to change and able to take reasonable risk?</a:t>
            </a:r>
          </a:p>
          <a:p>
            <a:endParaRPr lang="en-US" dirty="0"/>
          </a:p>
        </p:txBody>
      </p:sp>
      <p:sp>
        <p:nvSpPr>
          <p:cNvPr id="4" name="Date Placeholder 3"/>
          <p:cNvSpPr>
            <a:spLocks noGrp="1"/>
          </p:cNvSpPr>
          <p:nvPr>
            <p:ph type="dt" sz="half" idx="10"/>
          </p:nvPr>
        </p:nvSpPr>
        <p:spPr/>
        <p:txBody>
          <a:bodyPr/>
          <a:lstStyle/>
          <a:p>
            <a:fld id="{E12018DD-E7EF-42D2-A7CB-1335E87AD78E}"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sz="3200" dirty="0" smtClean="0">
                <a:solidFill>
                  <a:srgbClr val="FF0000"/>
                </a:solidFill>
              </a:rPr>
              <a:t>Please do the given exercise at home</a:t>
            </a:r>
            <a:r>
              <a:rPr lang="en-US" sz="3200" dirty="0" smtClean="0">
                <a:solidFill>
                  <a:srgbClr val="FF0000"/>
                </a:solidFill>
                <a:hlinkClick r:id="rId2" action="ppaction://hlinkfile"/>
              </a:rPr>
              <a:t>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
        <p:nvSpPr>
          <p:cNvPr id="4" name="Date Placeholder 3"/>
          <p:cNvSpPr>
            <a:spLocks noGrp="1"/>
          </p:cNvSpPr>
          <p:nvPr>
            <p:ph type="dt" sz="half" idx="10"/>
          </p:nvPr>
        </p:nvSpPr>
        <p:spPr/>
        <p:txBody>
          <a:bodyPr/>
          <a:lstStyle/>
          <a:p>
            <a:fld id="{6615F473-F2CE-43E1-955F-545899BC04C5}" type="datetime2">
              <a:rPr lang="en-US" smtClean="0"/>
              <a:t>Saturday, March 03, 2012</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Interpersonal  Communication</a:t>
            </a:r>
            <a:endParaRPr lang="en-US" dirty="0"/>
          </a:p>
        </p:txBody>
      </p:sp>
      <p:sp>
        <p:nvSpPr>
          <p:cNvPr id="3" name="Content Placeholder 2"/>
          <p:cNvSpPr>
            <a:spLocks noGrp="1"/>
          </p:cNvSpPr>
          <p:nvPr>
            <p:ph idx="1"/>
          </p:nvPr>
        </p:nvSpPr>
        <p:spPr>
          <a:xfrm>
            <a:off x="228600" y="1600200"/>
            <a:ext cx="8686800" cy="4525963"/>
          </a:xfrm>
        </p:spPr>
        <p:txBody>
          <a:bodyPr/>
          <a:lstStyle/>
          <a:p>
            <a:pPr>
              <a:buNone/>
            </a:pPr>
            <a:r>
              <a:rPr lang="en-US" sz="4000" dirty="0" smtClean="0"/>
              <a:t>	</a:t>
            </a:r>
            <a:r>
              <a:rPr lang="en-US" sz="4000" dirty="0" smtClean="0"/>
              <a:t>	</a:t>
            </a:r>
            <a:r>
              <a:rPr lang="en-US" sz="4000" dirty="0" smtClean="0"/>
              <a:t>	</a:t>
            </a:r>
            <a:r>
              <a:rPr lang="en-US" sz="4000" b="1" dirty="0" smtClean="0"/>
              <a:t>Very </a:t>
            </a:r>
            <a:r>
              <a:rPr lang="en-US" sz="4000" b="1" dirty="0" smtClean="0"/>
              <a:t>few </a:t>
            </a:r>
            <a:r>
              <a:rPr lang="en-US" sz="4000" dirty="0" smtClean="0"/>
              <a:t>communications are between a person and mass of people. </a:t>
            </a:r>
            <a:r>
              <a:rPr lang="en-US" sz="4000" dirty="0" smtClean="0">
                <a:solidFill>
                  <a:srgbClr val="FF0000"/>
                </a:solidFill>
              </a:rPr>
              <a:t>Communications at large are between two people – </a:t>
            </a:r>
            <a:r>
              <a:rPr lang="en-US" sz="4000" b="1" dirty="0" smtClean="0">
                <a:solidFill>
                  <a:srgbClr val="FF0000"/>
                </a:solidFill>
              </a:rPr>
              <a:t>it is interpersonal communication</a:t>
            </a:r>
            <a:r>
              <a:rPr lang="en-US" sz="4000" dirty="0" smtClean="0">
                <a:solidFill>
                  <a:srgbClr val="FF0000"/>
                </a:solidFill>
              </a:rPr>
              <a:t> </a:t>
            </a:r>
            <a:r>
              <a:rPr lang="en-US" sz="4000" dirty="0" smtClean="0"/>
              <a:t>such as dialogue, conversation, interview, chat or gossip</a:t>
            </a:r>
            <a:r>
              <a:rPr lang="en-US" dirty="0" smtClean="0"/>
              <a:t>.</a:t>
            </a:r>
          </a:p>
          <a:p>
            <a:pPr algn="ctr"/>
            <a:endParaRPr lang="en-US" dirty="0"/>
          </a:p>
        </p:txBody>
      </p:sp>
      <p:sp>
        <p:nvSpPr>
          <p:cNvPr id="4" name="Date Placeholder 3"/>
          <p:cNvSpPr>
            <a:spLocks noGrp="1"/>
          </p:cNvSpPr>
          <p:nvPr>
            <p:ph type="dt" sz="half" idx="10"/>
          </p:nvPr>
        </p:nvSpPr>
        <p:spPr/>
        <p:txBody>
          <a:bodyPr/>
          <a:lstStyle/>
          <a:p>
            <a:fld id="{495A917D-2436-404B-B8EC-D26F38AD4AB3}"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b="1" dirty="0" smtClean="0"/>
              <a:t>What are Interpersonal Communication</a:t>
            </a:r>
            <a:endParaRPr lang="en-US" sz="3200" b="1" dirty="0"/>
          </a:p>
        </p:txBody>
      </p:sp>
      <p:sp>
        <p:nvSpPr>
          <p:cNvPr id="3" name="Content Placeholder 2"/>
          <p:cNvSpPr>
            <a:spLocks noGrp="1"/>
          </p:cNvSpPr>
          <p:nvPr>
            <p:ph idx="1"/>
          </p:nvPr>
        </p:nvSpPr>
        <p:spPr>
          <a:xfrm>
            <a:off x="228600" y="762000"/>
            <a:ext cx="8610600" cy="5791200"/>
          </a:xfrm>
        </p:spPr>
        <p:txBody>
          <a:bodyPr>
            <a:normAutofit fontScale="77500" lnSpcReduction="20000"/>
          </a:bodyPr>
          <a:lstStyle/>
          <a:p>
            <a:pPr>
              <a:buNone/>
            </a:pPr>
            <a:r>
              <a:rPr lang="en-US" b="1" dirty="0" smtClean="0"/>
              <a:t>Dialogue –</a:t>
            </a:r>
            <a:r>
              <a:rPr lang="en-US" dirty="0" smtClean="0"/>
              <a:t> It is exchange of thoughts, ideas, emotions and actions between two persons, most spoken and sometimes written. </a:t>
            </a:r>
            <a:endParaRPr lang="en-US" dirty="0" smtClean="0"/>
          </a:p>
          <a:p>
            <a:pPr>
              <a:buNone/>
            </a:pPr>
            <a:endParaRPr lang="en-US" dirty="0" smtClean="0"/>
          </a:p>
          <a:p>
            <a:pPr>
              <a:buNone/>
            </a:pPr>
            <a:r>
              <a:rPr lang="en-US" b="1" dirty="0" smtClean="0"/>
              <a:t>Conversation</a:t>
            </a:r>
            <a:r>
              <a:rPr lang="en-US" dirty="0" smtClean="0"/>
              <a:t> – An oral or informal exchange of sentiments, observations and opinions between two persons. </a:t>
            </a:r>
            <a:endParaRPr lang="en-US" dirty="0" smtClean="0"/>
          </a:p>
          <a:p>
            <a:pPr>
              <a:buNone/>
            </a:pPr>
            <a:endParaRPr lang="en-US" dirty="0" smtClean="0"/>
          </a:p>
          <a:p>
            <a:pPr>
              <a:buNone/>
            </a:pPr>
            <a:r>
              <a:rPr lang="en-US" b="1" dirty="0" smtClean="0"/>
              <a:t>Interview –</a:t>
            </a:r>
            <a:r>
              <a:rPr lang="en-US" dirty="0" smtClean="0"/>
              <a:t> A face to face meeting, formal or official between two or more people for the purpose of obtaining information or sharing expertise. </a:t>
            </a:r>
            <a:endParaRPr lang="en-US" dirty="0" smtClean="0"/>
          </a:p>
          <a:p>
            <a:pPr>
              <a:buNone/>
            </a:pPr>
            <a:endParaRPr lang="en-US" dirty="0" smtClean="0"/>
          </a:p>
          <a:p>
            <a:pPr>
              <a:buNone/>
            </a:pPr>
            <a:r>
              <a:rPr lang="en-US" b="1" dirty="0" smtClean="0"/>
              <a:t>Chat –</a:t>
            </a:r>
            <a:r>
              <a:rPr lang="en-US" dirty="0" smtClean="0"/>
              <a:t> Talks between two people or groups, in an informal manner to share views, ideas and creativity. </a:t>
            </a:r>
            <a:endParaRPr lang="en-US" dirty="0" smtClean="0"/>
          </a:p>
          <a:p>
            <a:pPr>
              <a:buNone/>
            </a:pPr>
            <a:endParaRPr lang="en-US" dirty="0" smtClean="0"/>
          </a:p>
          <a:p>
            <a:pPr>
              <a:buNone/>
            </a:pPr>
            <a:r>
              <a:rPr lang="en-US" b="1" dirty="0" smtClean="0"/>
              <a:t>Gossip </a:t>
            </a:r>
            <a:r>
              <a:rPr lang="en-US" dirty="0" smtClean="0"/>
              <a:t>– Talks about personal or private affairs. It is habit of a person to reveal personal, sensational facts about others. </a:t>
            </a:r>
          </a:p>
        </p:txBody>
      </p:sp>
      <p:sp>
        <p:nvSpPr>
          <p:cNvPr id="4" name="Date Placeholder 3"/>
          <p:cNvSpPr>
            <a:spLocks noGrp="1"/>
          </p:cNvSpPr>
          <p:nvPr>
            <p:ph type="dt" sz="half" idx="10"/>
          </p:nvPr>
        </p:nvSpPr>
        <p:spPr/>
        <p:txBody>
          <a:bodyPr/>
          <a:lstStyle/>
          <a:p>
            <a:fld id="{AFDA5A84-C4C2-4CAC-9F6B-C1D8361711B5}"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b="1" dirty="0" smtClean="0"/>
              <a:t>IP Skills – Social &amp; Organization Context</a:t>
            </a:r>
            <a:endParaRPr lang="en-US" sz="3600" b="1" dirty="0"/>
          </a:p>
        </p:txBody>
      </p:sp>
      <p:sp>
        <p:nvSpPr>
          <p:cNvPr id="3" name="Content Placeholder 2"/>
          <p:cNvSpPr>
            <a:spLocks noGrp="1"/>
          </p:cNvSpPr>
          <p:nvPr>
            <p:ph idx="1"/>
          </p:nvPr>
        </p:nvSpPr>
        <p:spPr>
          <a:xfrm>
            <a:off x="304800" y="1066800"/>
            <a:ext cx="8534400" cy="5029200"/>
          </a:xfrm>
        </p:spPr>
        <p:txBody>
          <a:bodyPr/>
          <a:lstStyle/>
          <a:p>
            <a:pPr>
              <a:buNone/>
            </a:pPr>
            <a:r>
              <a:rPr lang="en-US" dirty="0" smtClean="0"/>
              <a:t>		</a:t>
            </a:r>
          </a:p>
          <a:p>
            <a:pPr>
              <a:buNone/>
            </a:pPr>
            <a:r>
              <a:rPr lang="en-US" b="1" dirty="0" smtClean="0"/>
              <a:t>	</a:t>
            </a:r>
            <a:r>
              <a:rPr lang="en-US" b="1" dirty="0" smtClean="0"/>
              <a:t>	</a:t>
            </a:r>
            <a:r>
              <a:rPr lang="en-US" b="1" dirty="0" smtClean="0">
                <a:solidFill>
                  <a:srgbClr val="00B050"/>
                </a:solidFill>
              </a:rPr>
              <a:t>In </a:t>
            </a:r>
            <a:r>
              <a:rPr lang="en-US" b="1" dirty="0" smtClean="0">
                <a:solidFill>
                  <a:srgbClr val="00B050"/>
                </a:solidFill>
              </a:rPr>
              <a:t>the social context</a:t>
            </a:r>
            <a:r>
              <a:rPr lang="en-US" dirty="0" smtClean="0"/>
              <a:t>, Interpersonal skills are abilities of a person to interpret and manage own &amp; others feelings, actions and motivations</a:t>
            </a:r>
            <a:r>
              <a:rPr lang="en-US" dirty="0" smtClean="0"/>
              <a:t>.</a:t>
            </a:r>
          </a:p>
          <a:p>
            <a:pPr>
              <a:buNone/>
            </a:pPr>
            <a:endParaRPr lang="en-US" dirty="0" smtClean="0"/>
          </a:p>
          <a:p>
            <a:pPr>
              <a:buNone/>
            </a:pPr>
            <a:r>
              <a:rPr lang="en-US" dirty="0" smtClean="0"/>
              <a:t>		</a:t>
            </a:r>
            <a:r>
              <a:rPr lang="en-US" b="1" dirty="0" smtClean="0">
                <a:solidFill>
                  <a:srgbClr val="FF0000"/>
                </a:solidFill>
              </a:rPr>
              <a:t>In </a:t>
            </a:r>
            <a:r>
              <a:rPr lang="en-US" b="1" dirty="0" smtClean="0">
                <a:solidFill>
                  <a:srgbClr val="FF0000"/>
                </a:solidFill>
              </a:rPr>
              <a:t>the organizational context</a:t>
            </a:r>
            <a:r>
              <a:rPr lang="en-US" dirty="0" smtClean="0"/>
              <a:t>, interpersonal skills refer to a employee’s ability to interact effectively with other members of the organization. </a:t>
            </a:r>
          </a:p>
          <a:p>
            <a:endParaRPr lang="en-US" dirty="0"/>
          </a:p>
        </p:txBody>
      </p:sp>
      <p:sp>
        <p:nvSpPr>
          <p:cNvPr id="4" name="Date Placeholder 3"/>
          <p:cNvSpPr>
            <a:spLocks noGrp="1"/>
          </p:cNvSpPr>
          <p:nvPr>
            <p:ph type="dt" sz="half" idx="10"/>
          </p:nvPr>
        </p:nvSpPr>
        <p:spPr/>
        <p:txBody>
          <a:bodyPr/>
          <a:lstStyle/>
          <a:p>
            <a:fld id="{5C124891-BA00-4BBE-B80F-15F66389CF6B}"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Skills and trait of Interpersonal Skills </a:t>
            </a:r>
            <a:endParaRPr lang="en-US" dirty="0"/>
          </a:p>
        </p:txBody>
      </p:sp>
      <p:sp>
        <p:nvSpPr>
          <p:cNvPr id="3" name="Content Placeholder 2"/>
          <p:cNvSpPr>
            <a:spLocks noGrp="1"/>
          </p:cNvSpPr>
          <p:nvPr>
            <p:ph idx="1"/>
          </p:nvPr>
        </p:nvSpPr>
        <p:spPr>
          <a:xfrm>
            <a:off x="228600" y="1143000"/>
            <a:ext cx="8686800" cy="4983163"/>
          </a:xfrm>
        </p:spPr>
        <p:txBody>
          <a:bodyPr/>
          <a:lstStyle/>
          <a:p>
            <a:pPr>
              <a:buNone/>
            </a:pPr>
            <a:r>
              <a:rPr lang="en-US" dirty="0" smtClean="0"/>
              <a:t>It </a:t>
            </a:r>
            <a:r>
              <a:rPr lang="en-US" dirty="0" smtClean="0"/>
              <a:t>includes, </a:t>
            </a:r>
          </a:p>
          <a:p>
            <a:r>
              <a:rPr lang="en-US" b="1" dirty="0" smtClean="0"/>
              <a:t>Communication</a:t>
            </a:r>
            <a:r>
              <a:rPr lang="en-US" dirty="0" smtClean="0"/>
              <a:t> </a:t>
            </a:r>
            <a:r>
              <a:rPr lang="en-US" dirty="0" smtClean="0"/>
              <a:t>and </a:t>
            </a:r>
            <a:r>
              <a:rPr lang="en-US" b="1" dirty="0" smtClean="0"/>
              <a:t>listening</a:t>
            </a:r>
            <a:r>
              <a:rPr lang="en-US" dirty="0" smtClean="0"/>
              <a:t> skills</a:t>
            </a:r>
            <a:r>
              <a:rPr lang="en-US" dirty="0" smtClean="0"/>
              <a:t>,</a:t>
            </a:r>
          </a:p>
          <a:p>
            <a:pPr>
              <a:buNone/>
            </a:pPr>
            <a:r>
              <a:rPr lang="en-US" dirty="0" smtClean="0"/>
              <a:t> </a:t>
            </a:r>
          </a:p>
          <a:p>
            <a:r>
              <a:rPr lang="en-US" b="1" dirty="0" smtClean="0"/>
              <a:t>Positive </a:t>
            </a:r>
            <a:r>
              <a:rPr lang="en-US" b="1" dirty="0" smtClean="0"/>
              <a:t>attitude</a:t>
            </a:r>
            <a:r>
              <a:rPr lang="en-US" dirty="0" smtClean="0"/>
              <a:t> and </a:t>
            </a:r>
            <a:r>
              <a:rPr lang="en-US" b="1" dirty="0" smtClean="0"/>
              <a:t>deportment (mannerism)</a:t>
            </a:r>
            <a:r>
              <a:rPr lang="en-US" dirty="0" smtClean="0"/>
              <a:t>, </a:t>
            </a:r>
            <a:endParaRPr lang="en-US" dirty="0" smtClean="0"/>
          </a:p>
          <a:p>
            <a:pPr>
              <a:buNone/>
            </a:pPr>
            <a:endParaRPr lang="en-US" dirty="0" smtClean="0"/>
          </a:p>
          <a:p>
            <a:r>
              <a:rPr lang="en-US" b="1" dirty="0" smtClean="0"/>
              <a:t>Conflict </a:t>
            </a:r>
            <a:r>
              <a:rPr lang="en-US" b="1" dirty="0" smtClean="0"/>
              <a:t>handling </a:t>
            </a:r>
            <a:r>
              <a:rPr lang="en-US" dirty="0" smtClean="0"/>
              <a:t>and </a:t>
            </a:r>
            <a:r>
              <a:rPr lang="en-US" b="1" dirty="0" smtClean="0"/>
              <a:t>using feedback</a:t>
            </a:r>
            <a:r>
              <a:rPr lang="en-US" dirty="0" smtClean="0"/>
              <a:t>.</a:t>
            </a:r>
            <a:endParaRPr lang="en-US" dirty="0"/>
          </a:p>
        </p:txBody>
      </p:sp>
      <p:sp>
        <p:nvSpPr>
          <p:cNvPr id="4" name="Date Placeholder 3"/>
          <p:cNvSpPr>
            <a:spLocks noGrp="1"/>
          </p:cNvSpPr>
          <p:nvPr>
            <p:ph type="dt" sz="half" idx="10"/>
          </p:nvPr>
        </p:nvSpPr>
        <p:spPr/>
        <p:txBody>
          <a:bodyPr/>
          <a:lstStyle/>
          <a:p>
            <a:fld id="{98162D29-ED41-4EB1-8329-BB3BEB1B577A}"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Why IP skills are required?</a:t>
            </a:r>
            <a:endParaRPr lang="en-US" dirty="0"/>
          </a:p>
        </p:txBody>
      </p:sp>
      <p:sp>
        <p:nvSpPr>
          <p:cNvPr id="3" name="Content Placeholder 2"/>
          <p:cNvSpPr>
            <a:spLocks noGrp="1"/>
          </p:cNvSpPr>
          <p:nvPr>
            <p:ph idx="1"/>
          </p:nvPr>
        </p:nvSpPr>
        <p:spPr>
          <a:xfrm>
            <a:off x="457200" y="990600"/>
            <a:ext cx="8229600" cy="5334000"/>
          </a:xfrm>
        </p:spPr>
        <p:txBody>
          <a:bodyPr>
            <a:normAutofit fontScale="70000" lnSpcReduction="20000"/>
          </a:bodyPr>
          <a:lstStyle/>
          <a:p>
            <a:pPr>
              <a:buNone/>
            </a:pPr>
            <a:r>
              <a:rPr lang="en-US" b="1" dirty="0" smtClean="0"/>
              <a:t>Reasons </a:t>
            </a:r>
            <a:r>
              <a:rPr lang="en-US" b="1" dirty="0" smtClean="0"/>
              <a:t>– </a:t>
            </a:r>
            <a:r>
              <a:rPr lang="en-US" b="1" dirty="0" smtClean="0">
                <a:solidFill>
                  <a:srgbClr val="FF0000"/>
                </a:solidFill>
              </a:rPr>
              <a:t>(KARAN)</a:t>
            </a:r>
            <a:endParaRPr lang="en-US" dirty="0" smtClean="0">
              <a:solidFill>
                <a:srgbClr val="FF0000"/>
              </a:solidFill>
            </a:endParaRPr>
          </a:p>
          <a:p>
            <a:r>
              <a:rPr lang="en-US" dirty="0" smtClean="0"/>
              <a:t>The skills used by a person to </a:t>
            </a:r>
            <a:r>
              <a:rPr lang="en-US" b="1" dirty="0" smtClean="0"/>
              <a:t>properly interact</a:t>
            </a:r>
            <a:r>
              <a:rPr lang="en-US" dirty="0" smtClean="0"/>
              <a:t> with others. </a:t>
            </a:r>
          </a:p>
          <a:p>
            <a:r>
              <a:rPr lang="en-US" dirty="0" smtClean="0"/>
              <a:t>It is employee’s ability to </a:t>
            </a:r>
            <a:r>
              <a:rPr lang="en-US" b="1" dirty="0" smtClean="0"/>
              <a:t>get along with others</a:t>
            </a:r>
            <a:r>
              <a:rPr lang="en-US" dirty="0" smtClean="0"/>
              <a:t> while getting the job done.</a:t>
            </a:r>
          </a:p>
          <a:p>
            <a:r>
              <a:rPr lang="en-US" dirty="0" smtClean="0"/>
              <a:t>It refers to </a:t>
            </a:r>
            <a:r>
              <a:rPr lang="en-US" b="1" dirty="0" smtClean="0"/>
              <a:t>character traits</a:t>
            </a:r>
            <a:r>
              <a:rPr lang="en-US" dirty="0" smtClean="0"/>
              <a:t> possessed by an individual rather than skills that can be taught in a classroom. </a:t>
            </a:r>
          </a:p>
          <a:p>
            <a:pPr>
              <a:buNone/>
            </a:pPr>
            <a:r>
              <a:rPr lang="en-US" b="1" dirty="0" smtClean="0"/>
              <a:t> </a:t>
            </a:r>
            <a:endParaRPr lang="en-US" dirty="0" smtClean="0"/>
          </a:p>
          <a:p>
            <a:pPr>
              <a:buNone/>
            </a:pPr>
            <a:r>
              <a:rPr lang="en-US" b="1" dirty="0" smtClean="0"/>
              <a:t>Effect </a:t>
            </a:r>
            <a:r>
              <a:rPr lang="en-US" b="1" dirty="0" smtClean="0"/>
              <a:t>– </a:t>
            </a:r>
            <a:r>
              <a:rPr lang="en-US" b="1" dirty="0" smtClean="0">
                <a:solidFill>
                  <a:srgbClr val="FF0000"/>
                </a:solidFill>
              </a:rPr>
              <a:t>(PRABHAV)</a:t>
            </a:r>
            <a:endParaRPr lang="en-US" dirty="0" smtClean="0">
              <a:solidFill>
                <a:srgbClr val="FF0000"/>
              </a:solidFill>
            </a:endParaRPr>
          </a:p>
          <a:p>
            <a:r>
              <a:rPr lang="en-US" dirty="0" smtClean="0"/>
              <a:t>Good interpersonal skills are a prerequisite for many positions in an organization, including yours. </a:t>
            </a:r>
            <a:endParaRPr lang="en-US" dirty="0" smtClean="0"/>
          </a:p>
          <a:p>
            <a:pPr>
              <a:buNone/>
            </a:pPr>
            <a:endParaRPr lang="en-US" dirty="0" smtClean="0"/>
          </a:p>
          <a:p>
            <a:pPr>
              <a:buNone/>
            </a:pPr>
            <a:r>
              <a:rPr lang="en-US" b="1" dirty="0" smtClean="0"/>
              <a:t>Outcome </a:t>
            </a:r>
            <a:r>
              <a:rPr lang="en-US" b="1" dirty="0" smtClean="0"/>
              <a:t>– </a:t>
            </a:r>
            <a:r>
              <a:rPr lang="en-US" b="1" dirty="0" smtClean="0">
                <a:solidFill>
                  <a:srgbClr val="FF0000"/>
                </a:solidFill>
              </a:rPr>
              <a:t>(PARINAM)</a:t>
            </a:r>
            <a:endParaRPr lang="en-US" dirty="0" smtClean="0">
              <a:solidFill>
                <a:srgbClr val="FF0000"/>
              </a:solidFill>
            </a:endParaRPr>
          </a:p>
          <a:p>
            <a:r>
              <a:rPr lang="en-US" dirty="0" smtClean="0"/>
              <a:t> Employees with good interpersonal skills are likely being more productive than those with poor interpersonal skills, because of their tendency to project a positive attitude and look for solutions to problems. </a:t>
            </a:r>
          </a:p>
          <a:p>
            <a:endParaRPr lang="en-US" dirty="0"/>
          </a:p>
        </p:txBody>
      </p:sp>
      <p:sp>
        <p:nvSpPr>
          <p:cNvPr id="4" name="Date Placeholder 3"/>
          <p:cNvSpPr>
            <a:spLocks noGrp="1"/>
          </p:cNvSpPr>
          <p:nvPr>
            <p:ph type="dt" sz="half" idx="10"/>
          </p:nvPr>
        </p:nvSpPr>
        <p:spPr/>
        <p:txBody>
          <a:bodyPr/>
          <a:lstStyle/>
          <a:p>
            <a:fld id="{490AB496-A7AB-4A5B-A1C8-4495085C2074}"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Do you have it ? Or Don't. </a:t>
            </a:r>
            <a:endParaRPr lang="en-US" b="1" dirty="0"/>
          </a:p>
        </p:txBody>
      </p:sp>
      <p:sp>
        <p:nvSpPr>
          <p:cNvPr id="3" name="Content Placeholder 2"/>
          <p:cNvSpPr>
            <a:spLocks noGrp="1"/>
          </p:cNvSpPr>
          <p:nvPr>
            <p:ph idx="1"/>
          </p:nvPr>
        </p:nvSpPr>
        <p:spPr>
          <a:xfrm>
            <a:off x="457200" y="914400"/>
            <a:ext cx="8229600" cy="5334000"/>
          </a:xfrm>
        </p:spPr>
        <p:txBody>
          <a:bodyPr>
            <a:normAutofit fontScale="62500" lnSpcReduction="20000"/>
          </a:bodyPr>
          <a:lstStyle/>
          <a:p>
            <a:pPr>
              <a:buNone/>
            </a:pPr>
            <a:r>
              <a:rPr lang="en-US" sz="4200" b="1" dirty="0" smtClean="0"/>
              <a:t>If, you have it -</a:t>
            </a:r>
            <a:endParaRPr lang="en-US" sz="4200" dirty="0" smtClean="0"/>
          </a:p>
          <a:p>
            <a:r>
              <a:rPr lang="en-US" sz="3500" dirty="0" smtClean="0"/>
              <a:t>It allows you to develop your ability to gather all the information in your interpersonal experiences. </a:t>
            </a:r>
          </a:p>
          <a:p>
            <a:r>
              <a:rPr lang="en-US" sz="3500" dirty="0" smtClean="0"/>
              <a:t>It permits you to think and write the information you gathered during an interpersonal experience which will help you understand what you missed. </a:t>
            </a:r>
          </a:p>
          <a:p>
            <a:r>
              <a:rPr lang="en-US" sz="3500" dirty="0" smtClean="0"/>
              <a:t>Information critical to effectively communicating our thoughts and ideas are available in all of our experiences. And, if you don’t use it, then you miss </a:t>
            </a:r>
            <a:r>
              <a:rPr lang="en-US" sz="3500" dirty="0" err="1" smtClean="0"/>
              <a:t>IpS</a:t>
            </a:r>
            <a:r>
              <a:rPr lang="en-US" sz="3500" dirty="0" smtClean="0"/>
              <a:t>. </a:t>
            </a:r>
            <a:endParaRPr lang="en-US" sz="3500" dirty="0" smtClean="0"/>
          </a:p>
          <a:p>
            <a:pPr>
              <a:buNone/>
            </a:pPr>
            <a:r>
              <a:rPr lang="en-US" sz="3800" dirty="0" smtClean="0">
                <a:solidFill>
                  <a:srgbClr val="00B0F0"/>
                </a:solidFill>
              </a:rPr>
              <a:t>Are </a:t>
            </a:r>
            <a:r>
              <a:rPr lang="en-US" sz="3800" dirty="0" smtClean="0">
                <a:solidFill>
                  <a:srgbClr val="00B0F0"/>
                </a:solidFill>
              </a:rPr>
              <a:t>you using everything available with you, positively to mutual benefit? </a:t>
            </a:r>
            <a:endParaRPr lang="en-US" sz="3800" dirty="0" smtClean="0">
              <a:solidFill>
                <a:srgbClr val="00B0F0"/>
              </a:solidFill>
            </a:endParaRPr>
          </a:p>
          <a:p>
            <a:pPr>
              <a:buNone/>
            </a:pPr>
            <a:r>
              <a:rPr lang="en-US" sz="3800" dirty="0" smtClean="0">
                <a:solidFill>
                  <a:srgbClr val="FF0000"/>
                </a:solidFill>
              </a:rPr>
              <a:t>Do </a:t>
            </a:r>
            <a:r>
              <a:rPr lang="en-US" sz="3800" dirty="0" smtClean="0">
                <a:solidFill>
                  <a:srgbClr val="FF0000"/>
                </a:solidFill>
              </a:rPr>
              <a:t>you agree on your own disagreements with you? </a:t>
            </a:r>
            <a:endParaRPr lang="en-US" sz="3800" dirty="0" smtClean="0">
              <a:solidFill>
                <a:srgbClr val="FF0000"/>
              </a:solidFill>
            </a:endParaRPr>
          </a:p>
          <a:p>
            <a:pPr>
              <a:buNone/>
            </a:pPr>
            <a:r>
              <a:rPr lang="en-US" sz="3800" dirty="0" smtClean="0">
                <a:solidFill>
                  <a:srgbClr val="00B050"/>
                </a:solidFill>
              </a:rPr>
              <a:t>Do </a:t>
            </a:r>
            <a:r>
              <a:rPr lang="en-US" sz="3800" dirty="0" smtClean="0">
                <a:solidFill>
                  <a:srgbClr val="00B050"/>
                </a:solidFill>
              </a:rPr>
              <a:t>you agree on others disagreements with you? </a:t>
            </a:r>
            <a:endParaRPr lang="en-US" sz="3800" dirty="0" smtClean="0">
              <a:solidFill>
                <a:srgbClr val="00B050"/>
              </a:solidFill>
            </a:endParaRPr>
          </a:p>
          <a:p>
            <a:pPr>
              <a:buNone/>
            </a:pPr>
            <a:endParaRPr lang="en-US" sz="3800" dirty="0" smtClean="0">
              <a:solidFill>
                <a:srgbClr val="00B050"/>
              </a:solidFill>
            </a:endParaRPr>
          </a:p>
          <a:p>
            <a:pPr>
              <a:buNone/>
            </a:pPr>
            <a:r>
              <a:rPr lang="en-US" sz="3800" dirty="0" smtClean="0"/>
              <a:t> </a:t>
            </a:r>
            <a:r>
              <a:rPr lang="en-US" sz="3800" b="1" dirty="0" smtClean="0"/>
              <a:t>If </a:t>
            </a:r>
            <a:r>
              <a:rPr lang="en-US" sz="3800" b="1" dirty="0" smtClean="0"/>
              <a:t>No</a:t>
            </a:r>
            <a:r>
              <a:rPr lang="en-US" sz="3800" b="1" dirty="0" smtClean="0"/>
              <a:t>! </a:t>
            </a:r>
            <a:r>
              <a:rPr lang="en-US" sz="3800" b="1" dirty="0" smtClean="0">
                <a:hlinkClick r:id="rId2" action="ppaction://hlinkfile"/>
              </a:rPr>
              <a:t>(Watch this Video)</a:t>
            </a:r>
            <a:endParaRPr lang="en-US" sz="3800" b="1" dirty="0" smtClean="0"/>
          </a:p>
          <a:p>
            <a:pPr>
              <a:buNone/>
            </a:pPr>
            <a:r>
              <a:rPr lang="en-US" dirty="0" smtClean="0"/>
              <a:t>Do the exercise again and again with your recent or past experiences. </a:t>
            </a:r>
          </a:p>
        </p:txBody>
      </p:sp>
      <p:sp>
        <p:nvSpPr>
          <p:cNvPr id="4" name="Date Placeholder 3"/>
          <p:cNvSpPr>
            <a:spLocks noGrp="1"/>
          </p:cNvSpPr>
          <p:nvPr>
            <p:ph type="dt" sz="half" idx="10"/>
          </p:nvPr>
        </p:nvSpPr>
        <p:spPr/>
        <p:txBody>
          <a:bodyPr/>
          <a:lstStyle/>
          <a:p>
            <a:fld id="{25A6FE7B-8CD6-4A0D-B33E-E24D98F465C7}"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endParaRPr lang="en-US" sz="2000" dirty="0"/>
          </a:p>
        </p:txBody>
      </p:sp>
      <p:pic>
        <p:nvPicPr>
          <p:cNvPr id="1026" name="Picture 2" descr="C:\Documents and Settings\Administrator\Desktop\img-120303093001-001.jpg"/>
          <p:cNvPicPr>
            <a:picLocks noChangeAspect="1" noChangeArrowheads="1"/>
          </p:cNvPicPr>
          <p:nvPr/>
        </p:nvPicPr>
        <p:blipFill>
          <a:blip r:embed="rId2"/>
          <a:srcRect/>
          <a:stretch>
            <a:fillRect/>
          </a:stretch>
        </p:blipFill>
        <p:spPr bwMode="auto">
          <a:xfrm>
            <a:off x="304800" y="228600"/>
            <a:ext cx="8382000" cy="6248400"/>
          </a:xfrm>
          <a:prstGeom prst="rect">
            <a:avLst/>
          </a:prstGeom>
          <a:noFill/>
        </p:spPr>
      </p:pic>
      <p:sp>
        <p:nvSpPr>
          <p:cNvPr id="4" name="Date Placeholder 3"/>
          <p:cNvSpPr>
            <a:spLocks noGrp="1"/>
          </p:cNvSpPr>
          <p:nvPr>
            <p:ph type="dt" sz="half" idx="10"/>
          </p:nvPr>
        </p:nvSpPr>
        <p:spPr/>
        <p:txBody>
          <a:bodyPr/>
          <a:lstStyle/>
          <a:p>
            <a:fld id="{9480CD8A-FBDF-41AE-93A1-5EBD340D9698}"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200" b="1" dirty="0" smtClean="0"/>
              <a:t>Developing Interpersonal Skills</a:t>
            </a:r>
            <a:endParaRPr lang="en-US" sz="3200" dirty="0"/>
          </a:p>
        </p:txBody>
      </p:sp>
      <p:sp>
        <p:nvSpPr>
          <p:cNvPr id="3" name="Content Placeholder 2"/>
          <p:cNvSpPr>
            <a:spLocks noGrp="1"/>
          </p:cNvSpPr>
          <p:nvPr>
            <p:ph idx="1"/>
          </p:nvPr>
        </p:nvSpPr>
        <p:spPr>
          <a:xfrm>
            <a:off x="152400" y="762000"/>
            <a:ext cx="8839200" cy="6096000"/>
          </a:xfrm>
        </p:spPr>
        <p:txBody>
          <a:bodyPr>
            <a:normAutofit fontScale="40000" lnSpcReduction="20000"/>
          </a:bodyPr>
          <a:lstStyle/>
          <a:p>
            <a:pPr>
              <a:buNone/>
            </a:pPr>
            <a:r>
              <a:rPr lang="en-US" sz="6000" b="1" dirty="0" smtClean="0"/>
              <a:t>What to develop?</a:t>
            </a:r>
            <a:endParaRPr lang="en-US" sz="6000" dirty="0" smtClean="0"/>
          </a:p>
          <a:p>
            <a:pPr lvl="1">
              <a:buNone/>
            </a:pPr>
            <a:r>
              <a:rPr lang="en-US" sz="5300" b="1" dirty="0" smtClean="0">
                <a:solidFill>
                  <a:srgbClr val="FF0000"/>
                </a:solidFill>
              </a:rPr>
              <a:t>Assertiveness </a:t>
            </a:r>
            <a:r>
              <a:rPr lang="en-US" sz="5300" dirty="0" smtClean="0"/>
              <a:t>– An individual place himself in physical, verbal and social equality with others and state his point of view clearly without being aggressive. But, if intent to hurt others, then losses assertion and leads to aggression. </a:t>
            </a:r>
          </a:p>
          <a:p>
            <a:pPr lvl="1">
              <a:buNone/>
            </a:pPr>
            <a:r>
              <a:rPr lang="en-US" sz="5300" b="1" dirty="0" smtClean="0">
                <a:solidFill>
                  <a:srgbClr val="FF0000"/>
                </a:solidFill>
              </a:rPr>
              <a:t>Empathize –</a:t>
            </a:r>
            <a:r>
              <a:rPr lang="en-US" sz="5300" dirty="0" smtClean="0"/>
              <a:t> The person is not too emotional and not emotionless. In other word, do not sympathize; do not have apathy (lack of concern). </a:t>
            </a:r>
          </a:p>
          <a:p>
            <a:pPr lvl="1">
              <a:buNone/>
            </a:pPr>
            <a:r>
              <a:rPr lang="en-US" sz="5300" b="1" dirty="0" smtClean="0">
                <a:solidFill>
                  <a:srgbClr val="FF0000"/>
                </a:solidFill>
              </a:rPr>
              <a:t>Initiative </a:t>
            </a:r>
            <a:r>
              <a:rPr lang="en-US" sz="5300" b="1" dirty="0" smtClean="0"/>
              <a:t>–</a:t>
            </a:r>
            <a:r>
              <a:rPr lang="en-US" sz="5300" dirty="0" smtClean="0"/>
              <a:t> Readiness to engage and get into tough jobs or activities.</a:t>
            </a:r>
          </a:p>
          <a:p>
            <a:pPr lvl="1">
              <a:buNone/>
            </a:pPr>
            <a:r>
              <a:rPr lang="en-US" sz="5300" b="1" dirty="0" smtClean="0">
                <a:solidFill>
                  <a:srgbClr val="FF0000"/>
                </a:solidFill>
              </a:rPr>
              <a:t>Accept responsibility</a:t>
            </a:r>
            <a:r>
              <a:rPr lang="en-US" sz="5300" dirty="0" smtClean="0">
                <a:solidFill>
                  <a:srgbClr val="FF0000"/>
                </a:solidFill>
              </a:rPr>
              <a:t> </a:t>
            </a:r>
            <a:r>
              <a:rPr lang="en-US" sz="5300" dirty="0" smtClean="0"/>
              <a:t>– Mental state of mind to take responsibilities of the job and readiness to deliver performance. </a:t>
            </a:r>
          </a:p>
          <a:p>
            <a:pPr lvl="1">
              <a:buNone/>
            </a:pPr>
            <a:r>
              <a:rPr lang="en-US" sz="5300" b="1" dirty="0" smtClean="0">
                <a:solidFill>
                  <a:srgbClr val="FF0000"/>
                </a:solidFill>
              </a:rPr>
              <a:t>Avoid Conflict</a:t>
            </a:r>
            <a:r>
              <a:rPr lang="en-US" sz="5300" dirty="0" smtClean="0">
                <a:solidFill>
                  <a:srgbClr val="FF0000"/>
                </a:solidFill>
              </a:rPr>
              <a:t> </a:t>
            </a:r>
            <a:r>
              <a:rPr lang="en-US" sz="5300" dirty="0" smtClean="0"/>
              <a:t>– It is physical and psychological. Physical avoidance is to avoid taking phone calls and talks with people involved in conflicts.  Psychological avoidance involves refusing to acknowledge the existence of the problem or its seriousness. This tactics is successful only in short term. </a:t>
            </a:r>
          </a:p>
          <a:p>
            <a:pPr lvl="1">
              <a:buNone/>
            </a:pPr>
            <a:r>
              <a:rPr lang="en-US" sz="5300" b="1" dirty="0" smtClean="0">
                <a:solidFill>
                  <a:srgbClr val="FF0000"/>
                </a:solidFill>
              </a:rPr>
              <a:t>Accommodate &amp; compromise for oneness</a:t>
            </a:r>
            <a:r>
              <a:rPr lang="en-US" sz="5300" dirty="0" smtClean="0">
                <a:solidFill>
                  <a:srgbClr val="FF0000"/>
                </a:solidFill>
              </a:rPr>
              <a:t> </a:t>
            </a:r>
            <a:r>
              <a:rPr lang="en-US" sz="5300" dirty="0" smtClean="0"/>
              <a:t>– Accommodating involves sacrificing one’s position and paying more importance to reaching an agreement. Compromise involves, both parties forgo something which they were trying to achieve for oneness (to show unity)</a:t>
            </a:r>
          </a:p>
          <a:p>
            <a:pPr lvl="1">
              <a:buNone/>
            </a:pPr>
            <a:r>
              <a:rPr lang="en-US" sz="5300" b="1" dirty="0" smtClean="0">
                <a:solidFill>
                  <a:srgbClr val="FF0000"/>
                </a:solidFill>
              </a:rPr>
              <a:t>Mannerism</a:t>
            </a:r>
            <a:r>
              <a:rPr lang="en-US" sz="5300" b="1" dirty="0" smtClean="0"/>
              <a:t> – </a:t>
            </a:r>
            <a:r>
              <a:rPr lang="en-US" sz="5300" dirty="0" smtClean="0"/>
              <a:t>This is adherence to particular style or manners suitable to your job, in terms of gesture and posture. </a:t>
            </a:r>
          </a:p>
          <a:p>
            <a:pPr>
              <a:buNone/>
            </a:pPr>
            <a:endParaRPr lang="en-US" dirty="0"/>
          </a:p>
        </p:txBody>
      </p:sp>
      <p:sp>
        <p:nvSpPr>
          <p:cNvPr id="4" name="Date Placeholder 3"/>
          <p:cNvSpPr>
            <a:spLocks noGrp="1"/>
          </p:cNvSpPr>
          <p:nvPr>
            <p:ph type="dt" sz="half" idx="10"/>
          </p:nvPr>
        </p:nvSpPr>
        <p:spPr/>
        <p:txBody>
          <a:bodyPr/>
          <a:lstStyle/>
          <a:p>
            <a:fld id="{3FD14776-FA3E-4067-A7EA-E09B67890361}" type="datetime2">
              <a:rPr lang="en-US" smtClean="0"/>
              <a:t>Saturday, March 03, 2012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ACA BEHAVIOR SCHOOL                                            Mobile No 932595378</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804</Words>
  <Application>Microsoft Office PowerPoint</Application>
  <PresentationFormat>On-screen Show (4:3)</PresentationFormat>
  <Paragraphs>154</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Training Module on Interpersonal Skills &amp; Team Building</vt:lpstr>
      <vt:lpstr>Interpersonal  Communication</vt:lpstr>
      <vt:lpstr>What are Interpersonal Communication</vt:lpstr>
      <vt:lpstr>IP Skills – Social &amp; Organization Context</vt:lpstr>
      <vt:lpstr>Skills and trait of Interpersonal Skills </vt:lpstr>
      <vt:lpstr>Why IP skills are required?</vt:lpstr>
      <vt:lpstr>Do you have it ? Or Don't. </vt:lpstr>
      <vt:lpstr>Slide 8</vt:lpstr>
      <vt:lpstr>Developing Interpersonal Skills</vt:lpstr>
      <vt:lpstr>How to Develop?</vt:lpstr>
      <vt:lpstr>  What is effective Communication? Quality of communication:   Effective use of quoted and reported speech.  Effective use of punctuations (If you are writing).  Effective use of pronunciation (Accent like ANNA HAJARE),        Attitude (Tone like BARACK OBAMA) and  Influence (Voice like      MOTHER TERRESA) Behavioral Styles in Effective Communication:  1. Aggression or Assertion – Choice is yours.   2. Submissive or Supportive -   3. Managing to agree with disagreement. Listening:  1. Empathize with other.   2. Ask questions       3. Smile occasionally.         4.  Discuss core issues.             5. Read to ideas not person.  6. Avoid jumping on conclusions.      7.  Evaluates facts and evidence.          Improving Communication:  1. Selling to yourself – your ideas, dreams and visualizations.  2. Presentation Skills – Image, expressions and rapport. </vt:lpstr>
      <vt:lpstr>Session 2-Team Building</vt:lpstr>
      <vt:lpstr>Team Building Activities</vt:lpstr>
      <vt:lpstr>On-site team building activities – Activities planned and executed in the premises of the organization.    Off-site team building activities – Important activities planned and executed away from the place of the organization.   When planning or choosing a team building event, try to plan the event at an off-site location. Be prepared for the session by bringing items you will need.    Be flexible and have a back-up plan in case you encounter hurdles. Use appropriate safety measures as needed.   Remember to involve all parties and anticipate opposition and blunders. Because individuals learn differently, incorporate components for those who learn through sight, sound, and touch.   Encourage participants to go with the flow, even when the plan deviates. Allow time for thought and reflection, but end the event promptly. </vt:lpstr>
      <vt:lpstr>Twelve Cs for Team Building</vt:lpstr>
      <vt:lpstr>THANK YOU   Please do the given exercise at home   WELCOME TO ACA BEHAVIOR SCHOOL FOR FURTHER LEARNING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user</cp:lastModifiedBy>
  <cp:revision>25</cp:revision>
  <dcterms:created xsi:type="dcterms:W3CDTF">2006-08-16T00:00:00Z</dcterms:created>
  <dcterms:modified xsi:type="dcterms:W3CDTF">2012-03-03T04:41:46Z</dcterms:modified>
</cp:coreProperties>
</file>