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12.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9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9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11.xml" ContentType="application/vnd.openxmlformats-officedocument.presentationml.notesSlide+xml"/>
  <Override PartName="/ppt/slides/slide89.xml" ContentType="application/vnd.openxmlformats-officedocument.presentationml.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9.xml" ContentType="application/vnd.openxmlformats-officedocument.presentationml.notesSlide+xml"/>
  <Override PartName="/ppt/slides/slide79.xml" ContentType="application/vnd.openxmlformats-officedocument.presentationml.slide+xml"/>
  <Override PartName="/ppt/notesSlides/notesSlide10.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9"/>
  </p:notesMasterIdLst>
  <p:handoutMasterIdLst>
    <p:handoutMasterId r:id="rId100"/>
  </p:handoutMasterIdLst>
  <p:sldIdLst>
    <p:sldId id="426" r:id="rId2"/>
    <p:sldId id="260" r:id="rId3"/>
    <p:sldId id="263" r:id="rId4"/>
    <p:sldId id="451" r:id="rId5"/>
    <p:sldId id="268" r:id="rId6"/>
    <p:sldId id="450" r:id="rId7"/>
    <p:sldId id="453" r:id="rId8"/>
    <p:sldId id="430" r:id="rId9"/>
    <p:sldId id="431" r:id="rId10"/>
    <p:sldId id="385" r:id="rId11"/>
    <p:sldId id="386" r:id="rId12"/>
    <p:sldId id="441" r:id="rId13"/>
    <p:sldId id="442" r:id="rId14"/>
    <p:sldId id="416" r:id="rId15"/>
    <p:sldId id="418" r:id="rId16"/>
    <p:sldId id="417" r:id="rId17"/>
    <p:sldId id="440" r:id="rId18"/>
    <p:sldId id="419" r:id="rId19"/>
    <p:sldId id="423" r:id="rId20"/>
    <p:sldId id="424" r:id="rId21"/>
    <p:sldId id="420" r:id="rId22"/>
    <p:sldId id="422" r:id="rId23"/>
    <p:sldId id="421" r:id="rId24"/>
    <p:sldId id="443" r:id="rId25"/>
    <p:sldId id="388" r:id="rId26"/>
    <p:sldId id="389" r:id="rId27"/>
    <p:sldId id="274" r:id="rId28"/>
    <p:sldId id="432" r:id="rId29"/>
    <p:sldId id="433" r:id="rId30"/>
    <p:sldId id="269" r:id="rId31"/>
    <p:sldId id="434" r:id="rId32"/>
    <p:sldId id="435" r:id="rId33"/>
    <p:sldId id="445" r:id="rId34"/>
    <p:sldId id="271" r:id="rId35"/>
    <p:sldId id="436" r:id="rId36"/>
    <p:sldId id="273" r:id="rId37"/>
    <p:sldId id="446" r:id="rId38"/>
    <p:sldId id="448" r:id="rId39"/>
    <p:sldId id="447" r:id="rId40"/>
    <p:sldId id="452" r:id="rId41"/>
    <p:sldId id="353" r:id="rId42"/>
    <p:sldId id="354" r:id="rId43"/>
    <p:sldId id="348" r:id="rId44"/>
    <p:sldId id="349" r:id="rId45"/>
    <p:sldId id="444" r:id="rId46"/>
    <p:sldId id="350" r:id="rId47"/>
    <p:sldId id="351" r:id="rId48"/>
    <p:sldId id="364" r:id="rId49"/>
    <p:sldId id="365" r:id="rId50"/>
    <p:sldId id="366" r:id="rId51"/>
    <p:sldId id="367" r:id="rId52"/>
    <p:sldId id="449" r:id="rId53"/>
    <p:sldId id="396" r:id="rId54"/>
    <p:sldId id="391" r:id="rId55"/>
    <p:sldId id="368" r:id="rId56"/>
    <p:sldId id="369" r:id="rId57"/>
    <p:sldId id="370" r:id="rId58"/>
    <p:sldId id="372" r:id="rId59"/>
    <p:sldId id="371" r:id="rId60"/>
    <p:sldId id="373" r:id="rId61"/>
    <p:sldId id="397" r:id="rId62"/>
    <p:sldId id="392" r:id="rId63"/>
    <p:sldId id="393" r:id="rId64"/>
    <p:sldId id="394" r:id="rId65"/>
    <p:sldId id="395" r:id="rId66"/>
    <p:sldId id="399" r:id="rId67"/>
    <p:sldId id="400" r:id="rId68"/>
    <p:sldId id="401" r:id="rId69"/>
    <p:sldId id="402" r:id="rId70"/>
    <p:sldId id="403" r:id="rId71"/>
    <p:sldId id="404" r:id="rId72"/>
    <p:sldId id="405" r:id="rId73"/>
    <p:sldId id="408" r:id="rId74"/>
    <p:sldId id="409" r:id="rId75"/>
    <p:sldId id="410" r:id="rId76"/>
    <p:sldId id="411" r:id="rId77"/>
    <p:sldId id="412" r:id="rId78"/>
    <p:sldId id="413" r:id="rId79"/>
    <p:sldId id="414" r:id="rId80"/>
    <p:sldId id="415" r:id="rId81"/>
    <p:sldId id="308" r:id="rId82"/>
    <p:sldId id="297" r:id="rId83"/>
    <p:sldId id="298" r:id="rId84"/>
    <p:sldId id="299" r:id="rId85"/>
    <p:sldId id="309" r:id="rId86"/>
    <p:sldId id="303" r:id="rId87"/>
    <p:sldId id="304" r:id="rId88"/>
    <p:sldId id="305" r:id="rId89"/>
    <p:sldId id="398" r:id="rId90"/>
    <p:sldId id="310" r:id="rId91"/>
    <p:sldId id="311" r:id="rId92"/>
    <p:sldId id="312" r:id="rId93"/>
    <p:sldId id="313" r:id="rId94"/>
    <p:sldId id="314" r:id="rId95"/>
    <p:sldId id="315" r:id="rId96"/>
    <p:sldId id="316" r:id="rId97"/>
    <p:sldId id="317" r:id="rId9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vertBarState="maximized">
    <p:restoredLeft sz="23379" autoAdjust="0"/>
    <p:restoredTop sz="94660"/>
  </p:normalViewPr>
  <p:slideViewPr>
    <p:cSldViewPr>
      <p:cViewPr varScale="1">
        <p:scale>
          <a:sx n="69" d="100"/>
          <a:sy n="69" d="100"/>
        </p:scale>
        <p:origin x="-1182"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notesMaster" Target="notesMasters/notesMaster1.xml"/><Relationship Id="rId10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0FB1C0B-11D8-4BB7-9BD6-7B74C18D939E}" type="datetimeFigureOut">
              <a:rPr lang="en-US" smtClean="0"/>
              <a:pPr/>
              <a:t>26/08/2016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5546579-F03E-4163-8623-A46C8B330E75}"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F191E42-1308-40A0-BAB4-C14764B25158}" type="datetimeFigureOut">
              <a:rPr lang="en-US" smtClean="0"/>
              <a:pPr/>
              <a:t>26/08/2016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06EAB0B-1BD0-473A-9DBF-BE8E424B1D6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Q 8- Multiplication of any number to ratio does not affect the ratio. Therefore, multiply by 14 or 28 to the 4:3 (4 and 3 separately) to get number having difference of 28. Answer is 196. </a:t>
            </a:r>
          </a:p>
          <a:p>
            <a:r>
              <a:rPr lang="en-US" baseline="0" dirty="0" smtClean="0"/>
              <a:t>Q9- Apply the same rule as applied for Q8. A got one rupee more when he received 14</a:t>
            </a:r>
            <a:r>
              <a:rPr lang="en-US" baseline="30000" dirty="0" smtClean="0"/>
              <a:t>th</a:t>
            </a:r>
            <a:r>
              <a:rPr lang="en-US" baseline="0" dirty="0" smtClean="0"/>
              <a:t> rupee. Hence he got 16 rupees. The multiple of 3 is 15. Instead of 15, he got 16. The multiple of 1 is 5. When B got 4</a:t>
            </a:r>
            <a:r>
              <a:rPr lang="en-US" baseline="30000" dirty="0" smtClean="0"/>
              <a:t>th</a:t>
            </a:r>
            <a:r>
              <a:rPr lang="en-US" baseline="0" dirty="0" smtClean="0"/>
              <a:t> rupee, he could not get 5</a:t>
            </a:r>
            <a:r>
              <a:rPr lang="en-US" baseline="30000" dirty="0" smtClean="0"/>
              <a:t>th</a:t>
            </a:r>
            <a:r>
              <a:rPr lang="en-US" baseline="0" dirty="0" smtClean="0"/>
              <a:t> </a:t>
            </a:r>
            <a:r>
              <a:rPr lang="en-US" baseline="0" dirty="0" err="1" smtClean="0"/>
              <a:t>ruppe</a:t>
            </a:r>
            <a:r>
              <a:rPr lang="en-US" baseline="0" dirty="0" smtClean="0"/>
              <a:t> because it is given to B. Therefore A and B got money in multiple of </a:t>
            </a:r>
          </a:p>
          <a:p>
            <a:r>
              <a:rPr lang="en-US" baseline="0" dirty="0" smtClean="0"/>
              <a:t>16:4 that is  4:1.</a:t>
            </a:r>
          </a:p>
        </p:txBody>
      </p:sp>
      <p:sp>
        <p:nvSpPr>
          <p:cNvPr id="4" name="Slide Number Placeholder 3"/>
          <p:cNvSpPr>
            <a:spLocks noGrp="1"/>
          </p:cNvSpPr>
          <p:nvPr>
            <p:ph type="sldNum" sz="quarter" idx="10"/>
          </p:nvPr>
        </p:nvSpPr>
        <p:spPr/>
        <p:txBody>
          <a:bodyPr/>
          <a:lstStyle/>
          <a:p>
            <a:fld id="{E06EAB0B-1BD0-473A-9DBF-BE8E424B1D62}" type="slidenum">
              <a:rPr lang="en-US" smtClean="0"/>
              <a:pPr/>
              <a:t>31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Explanation of Q5.</a:t>
            </a:r>
          </a:p>
          <a:p>
            <a:r>
              <a:rPr lang="en-US" dirty="0" smtClean="0"/>
              <a:t>Say</a:t>
            </a:r>
            <a:r>
              <a:rPr lang="en-US" baseline="0" dirty="0" smtClean="0"/>
              <a:t> A,B,C are three elements of set N.</a:t>
            </a:r>
          </a:p>
          <a:p>
            <a:endParaRPr lang="en-US" baseline="0" dirty="0" smtClean="0"/>
          </a:p>
          <a:p>
            <a:r>
              <a:rPr lang="en-US" baseline="0" dirty="0" smtClean="0"/>
              <a:t>Combinations will be, </a:t>
            </a:r>
          </a:p>
          <a:p>
            <a:r>
              <a:rPr lang="en-US" baseline="0" dirty="0" smtClean="0"/>
              <a:t>AB    </a:t>
            </a:r>
          </a:p>
          <a:p>
            <a:r>
              <a:rPr lang="en-US" baseline="0" dirty="0" smtClean="0"/>
              <a:t>BC</a:t>
            </a:r>
          </a:p>
          <a:p>
            <a:r>
              <a:rPr lang="en-US" baseline="0" dirty="0" smtClean="0"/>
              <a:t>AC</a:t>
            </a:r>
          </a:p>
          <a:p>
            <a:r>
              <a:rPr lang="en-US" baseline="0" dirty="0" smtClean="0"/>
              <a:t>Permutations (orderly arrangements will be)</a:t>
            </a:r>
          </a:p>
          <a:p>
            <a:r>
              <a:rPr lang="en-US" baseline="0" dirty="0" smtClean="0"/>
              <a:t>AC  CA</a:t>
            </a:r>
          </a:p>
          <a:p>
            <a:r>
              <a:rPr lang="en-US" baseline="0" dirty="0" smtClean="0"/>
              <a:t>BC  CB</a:t>
            </a:r>
          </a:p>
          <a:p>
            <a:r>
              <a:rPr lang="en-US" baseline="0" dirty="0" smtClean="0"/>
              <a:t>AC  CA</a:t>
            </a:r>
          </a:p>
          <a:p>
            <a:r>
              <a:rPr lang="en-US" baseline="0" dirty="0" smtClean="0"/>
              <a:t>Total 6 arrangements.</a:t>
            </a:r>
          </a:p>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E06EAB0B-1BD0-473A-9DBF-BE8E424B1D62}" type="slidenum">
              <a:rPr lang="en-US" smtClean="0"/>
              <a:pPr/>
              <a:t>56</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Explanation of Q6. Say you have Apple, Mango, Banana, </a:t>
            </a:r>
            <a:r>
              <a:rPr lang="en-US" dirty="0" err="1" smtClean="0"/>
              <a:t>Kaju</a:t>
            </a:r>
            <a:r>
              <a:rPr lang="en-US" dirty="0" smtClean="0"/>
              <a:t> and </a:t>
            </a:r>
            <a:r>
              <a:rPr lang="en-US" smtClean="0"/>
              <a:t>Papai</a:t>
            </a:r>
            <a:endParaRPr lang="en-US" dirty="0" smtClean="0"/>
          </a:p>
          <a:p>
            <a:endParaRPr lang="en-US" dirty="0"/>
          </a:p>
        </p:txBody>
      </p:sp>
      <p:sp>
        <p:nvSpPr>
          <p:cNvPr id="4" name="Slide Number Placeholder 3"/>
          <p:cNvSpPr>
            <a:spLocks noGrp="1"/>
          </p:cNvSpPr>
          <p:nvPr>
            <p:ph type="sldNum" sz="quarter" idx="10"/>
          </p:nvPr>
        </p:nvSpPr>
        <p:spPr/>
        <p:txBody>
          <a:bodyPr/>
          <a:lstStyle/>
          <a:p>
            <a:fld id="{E06EAB0B-1BD0-473A-9DBF-BE8E424B1D62}" type="slidenum">
              <a:rPr lang="en-US" smtClean="0"/>
              <a:pPr/>
              <a:t>57</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Explanation of Q6. Say you have Apple, Mango, Banana, </a:t>
            </a:r>
            <a:r>
              <a:rPr lang="en-US" dirty="0" err="1" smtClean="0"/>
              <a:t>Kaju</a:t>
            </a:r>
            <a:r>
              <a:rPr lang="en-US" dirty="0" smtClean="0"/>
              <a:t> and </a:t>
            </a:r>
            <a:r>
              <a:rPr lang="en-US" smtClean="0"/>
              <a:t>Papai</a:t>
            </a:r>
            <a:endParaRPr lang="en-US" dirty="0" smtClean="0"/>
          </a:p>
          <a:p>
            <a:endParaRPr lang="en-US" dirty="0"/>
          </a:p>
        </p:txBody>
      </p:sp>
      <p:sp>
        <p:nvSpPr>
          <p:cNvPr id="4" name="Slide Number Placeholder 3"/>
          <p:cNvSpPr>
            <a:spLocks noGrp="1"/>
          </p:cNvSpPr>
          <p:nvPr>
            <p:ph type="sldNum" sz="quarter" idx="10"/>
          </p:nvPr>
        </p:nvSpPr>
        <p:spPr/>
        <p:txBody>
          <a:bodyPr/>
          <a:lstStyle/>
          <a:p>
            <a:fld id="{E06EAB0B-1BD0-473A-9DBF-BE8E424B1D62}" type="slidenum">
              <a:rPr lang="en-US" smtClean="0"/>
              <a:pPr/>
              <a:t>58</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10- Let us take that a number “A”. It is a common multiple of 8 and 9. Therefore 8A + 9A = 289</a:t>
            </a:r>
          </a:p>
          <a:p>
            <a:r>
              <a:rPr lang="en-US" baseline="0" dirty="0" smtClean="0"/>
              <a:t>This means A=17. And those numbers are 136 and 153.</a:t>
            </a:r>
          </a:p>
          <a:p>
            <a:r>
              <a:rPr lang="en-US" baseline="0" dirty="0" smtClean="0"/>
              <a:t>However, check the other condition, subtract 17 from 136 &amp; 153 (136-17 = 119 &amp; 153-17 = 136)</a:t>
            </a:r>
          </a:p>
          <a:p>
            <a:r>
              <a:rPr lang="en-US" baseline="0" dirty="0" smtClean="0"/>
              <a:t>Therefore 6B+7B = 119+136, </a:t>
            </a:r>
            <a:r>
              <a:rPr lang="en-US" b="1" baseline="0" dirty="0" smtClean="0"/>
              <a:t>Hence B = 19.62</a:t>
            </a:r>
          </a:p>
          <a:p>
            <a:r>
              <a:rPr lang="en-US" b="0" baseline="0" dirty="0" smtClean="0"/>
              <a:t>This shows that both condition can not be satisfied</a:t>
            </a:r>
            <a:r>
              <a:rPr lang="en-US" b="1" baseline="0" dirty="0" smtClean="0"/>
              <a:t> – </a:t>
            </a:r>
            <a:r>
              <a:rPr lang="en-US" b="1" baseline="0" dirty="0" err="1" smtClean="0"/>
              <a:t>Ans</a:t>
            </a:r>
            <a:r>
              <a:rPr lang="en-US" b="1" baseline="0" dirty="0" smtClean="0"/>
              <a:t> – “Can’t Determine.</a:t>
            </a:r>
          </a:p>
          <a:p>
            <a:r>
              <a:rPr lang="en-US" b="0" baseline="0" dirty="0" smtClean="0"/>
              <a:t>11. Total students = 70	B:G is 4:3 means 40 boys &amp; 30 girls</a:t>
            </a:r>
          </a:p>
          <a:p>
            <a:r>
              <a:rPr lang="en-US" b="0" baseline="0" dirty="0" smtClean="0"/>
              <a:t>	Girls are rich &amp; poor R:P is 1:4 means total  girls are in multiple of five.</a:t>
            </a:r>
          </a:p>
          <a:p>
            <a:r>
              <a:rPr lang="en-US" b="0" baseline="0" dirty="0" smtClean="0"/>
              <a:t>		Girls are    6 and 24</a:t>
            </a:r>
          </a:p>
          <a:p>
            <a:r>
              <a:rPr lang="en-US" b="0" baseline="0" dirty="0" smtClean="0"/>
              <a:t>  Total students are R:P is 8:27 means rich are 16 and poor are 54.	</a:t>
            </a:r>
          </a:p>
          <a:p>
            <a:r>
              <a:rPr lang="en-US" baseline="0" dirty="0" smtClean="0"/>
              <a:t>Subtract rich girls from rich students (16-6), is 10 rich boys.</a:t>
            </a:r>
          </a:p>
          <a:p>
            <a:r>
              <a:rPr lang="en-US" baseline="0" dirty="0" smtClean="0"/>
              <a:t>Subtract poor girls from poor students(54-24) is 30 poor boys. The ratio is 1:3</a:t>
            </a:r>
          </a:p>
          <a:p>
            <a:endParaRPr lang="en-US" baseline="0" dirty="0" smtClean="0"/>
          </a:p>
          <a:p>
            <a:endParaRPr lang="en-US" baseline="0" dirty="0" smtClean="0"/>
          </a:p>
          <a:p>
            <a:r>
              <a:rPr lang="en-US" baseline="0" dirty="0" smtClean="0"/>
              <a:t> </a:t>
            </a:r>
            <a:endParaRPr lang="en-US" dirty="0"/>
          </a:p>
        </p:txBody>
      </p:sp>
      <p:sp>
        <p:nvSpPr>
          <p:cNvPr id="4" name="Slide Number Placeholder 3"/>
          <p:cNvSpPr>
            <a:spLocks noGrp="1"/>
          </p:cNvSpPr>
          <p:nvPr>
            <p:ph type="sldNum" sz="quarter" idx="10"/>
          </p:nvPr>
        </p:nvSpPr>
        <p:spPr/>
        <p:txBody>
          <a:bodyPr/>
          <a:lstStyle/>
          <a:p>
            <a:fld id="{E06EAB0B-1BD0-473A-9DBF-BE8E424B1D62}" type="slidenum">
              <a:rPr lang="en-US" smtClean="0"/>
              <a:pPr/>
              <a:t>32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10- Let us take that a number “A”. It is a common multiple of 8 and 9. Therefore 8A + 9A = 289</a:t>
            </a:r>
          </a:p>
          <a:p>
            <a:r>
              <a:rPr lang="en-US" baseline="0" dirty="0" smtClean="0"/>
              <a:t>This means A=17. And those numbers are 136 and 153.</a:t>
            </a:r>
          </a:p>
          <a:p>
            <a:r>
              <a:rPr lang="en-US" baseline="0" dirty="0" smtClean="0"/>
              <a:t>However, check the other condition, subtract 17 from 136 &amp; 153 (136-17 = 119 &amp; 153-17 = 136)</a:t>
            </a:r>
          </a:p>
          <a:p>
            <a:r>
              <a:rPr lang="en-US" baseline="0" dirty="0" smtClean="0"/>
              <a:t>Therefore 6B+7B = 119+136, </a:t>
            </a:r>
            <a:r>
              <a:rPr lang="en-US" b="1" baseline="0" dirty="0" smtClean="0"/>
              <a:t>Hence B = 19.62</a:t>
            </a:r>
          </a:p>
          <a:p>
            <a:r>
              <a:rPr lang="en-US" b="0" baseline="0" dirty="0" smtClean="0"/>
              <a:t>This shows that both condition can not be satisfied</a:t>
            </a:r>
            <a:r>
              <a:rPr lang="en-US" b="1" baseline="0" dirty="0" smtClean="0"/>
              <a:t> – </a:t>
            </a:r>
            <a:r>
              <a:rPr lang="en-US" b="1" baseline="0" dirty="0" err="1" smtClean="0"/>
              <a:t>Ans</a:t>
            </a:r>
            <a:r>
              <a:rPr lang="en-US" b="1" baseline="0" dirty="0" smtClean="0"/>
              <a:t> – “Can’t Determine.</a:t>
            </a:r>
          </a:p>
          <a:p>
            <a:r>
              <a:rPr lang="en-US" b="0" baseline="0" dirty="0" smtClean="0"/>
              <a:t>11. Total students = 70	B:G is 4:3 means 40 boys &amp; 30 girls</a:t>
            </a:r>
          </a:p>
          <a:p>
            <a:r>
              <a:rPr lang="en-US" b="0" baseline="0" dirty="0" smtClean="0"/>
              <a:t>	Girls are rich &amp; poor R:P is 1:4 means total  girls are in multiple of five.</a:t>
            </a:r>
          </a:p>
          <a:p>
            <a:r>
              <a:rPr lang="en-US" b="0" baseline="0" dirty="0" smtClean="0"/>
              <a:t>		Girls are    6 and 24</a:t>
            </a:r>
          </a:p>
          <a:p>
            <a:r>
              <a:rPr lang="en-US" b="0" baseline="0" dirty="0" smtClean="0"/>
              <a:t>  Total students are R:P is 8:27 means rich are 16 and poor are 54.	</a:t>
            </a:r>
          </a:p>
          <a:p>
            <a:r>
              <a:rPr lang="en-US" baseline="0" dirty="0" smtClean="0"/>
              <a:t>Subtract rich girls from rich students (16-6), is 10 rich boys.</a:t>
            </a:r>
          </a:p>
          <a:p>
            <a:r>
              <a:rPr lang="en-US" baseline="0" dirty="0" smtClean="0"/>
              <a:t>Subtract poor girls from poor students(54-24) is 30 poor boys. The ratio is 1:3</a:t>
            </a:r>
          </a:p>
          <a:p>
            <a:endParaRPr lang="en-US" baseline="0" dirty="0" smtClean="0"/>
          </a:p>
          <a:p>
            <a:endParaRPr lang="en-US" baseline="0" dirty="0" smtClean="0"/>
          </a:p>
          <a:p>
            <a:r>
              <a:rPr lang="en-US" baseline="0" dirty="0" smtClean="0"/>
              <a:t> </a:t>
            </a:r>
            <a:endParaRPr lang="en-US" dirty="0"/>
          </a:p>
        </p:txBody>
      </p:sp>
      <p:sp>
        <p:nvSpPr>
          <p:cNvPr id="4" name="Slide Number Placeholder 3"/>
          <p:cNvSpPr>
            <a:spLocks noGrp="1"/>
          </p:cNvSpPr>
          <p:nvPr>
            <p:ph type="sldNum" sz="quarter" idx="10"/>
          </p:nvPr>
        </p:nvSpPr>
        <p:spPr/>
        <p:txBody>
          <a:bodyPr/>
          <a:lstStyle/>
          <a:p>
            <a:fld id="{E06EAB0B-1BD0-473A-9DBF-BE8E424B1D62}" type="slidenum">
              <a:rPr lang="en-US" smtClean="0"/>
              <a:pPr/>
              <a:t>33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06EAB0B-1BD0-473A-9DBF-BE8E424B1D62}" type="slidenum">
              <a:rPr lang="en-US" smtClean="0"/>
              <a:pPr/>
              <a:t>39</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smtClean="0"/>
              <a:t>Q3-a.</a:t>
            </a:r>
            <a:r>
              <a:rPr lang="en-US" b="1" baseline="0" smtClean="0"/>
              <a:t> </a:t>
            </a:r>
            <a:r>
              <a:rPr lang="en-US" b="1" smtClean="0"/>
              <a:t>Clue </a:t>
            </a:r>
            <a:r>
              <a:rPr lang="en-US" b="1" dirty="0" smtClean="0"/>
              <a:t>for Division</a:t>
            </a:r>
            <a:r>
              <a:rPr lang="en-US" b="1" baseline="0" dirty="0" smtClean="0"/>
              <a:t> of fractions </a:t>
            </a:r>
            <a:r>
              <a:rPr lang="en-US" baseline="0" dirty="0" smtClean="0"/>
              <a:t>– Half year divided by one quarter are two quarters. </a:t>
            </a:r>
            <a:endParaRPr lang="en-US" dirty="0"/>
          </a:p>
        </p:txBody>
      </p:sp>
      <p:sp>
        <p:nvSpPr>
          <p:cNvPr id="4" name="Slide Number Placeholder 3"/>
          <p:cNvSpPr>
            <a:spLocks noGrp="1"/>
          </p:cNvSpPr>
          <p:nvPr>
            <p:ph type="sldNum" sz="quarter" idx="10"/>
          </p:nvPr>
        </p:nvSpPr>
        <p:spPr/>
        <p:txBody>
          <a:bodyPr/>
          <a:lstStyle/>
          <a:p>
            <a:fld id="{E06EAB0B-1BD0-473A-9DBF-BE8E424B1D62}" type="slidenum">
              <a:rPr lang="en-US" smtClean="0"/>
              <a:pPr/>
              <a:t>43</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06EAB0B-1BD0-473A-9DBF-BE8E424B1D62}" type="slidenum">
              <a:rPr lang="en-US" smtClean="0"/>
              <a:pPr/>
              <a:t>46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err="1" smtClean="0">
                <a:solidFill>
                  <a:schemeClr val="tx1"/>
                </a:solidFill>
                <a:latin typeface="+mn-lt"/>
                <a:ea typeface="+mn-ea"/>
                <a:cs typeface="+mn-cs"/>
              </a:rPr>
              <a:t>i</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H.C.F. of decimal numbers</a:t>
            </a:r>
            <a:endParaRPr lang="en-US" sz="1200" kern="1200" dirty="0" smtClean="0">
              <a:solidFill>
                <a:schemeClr val="tx1"/>
              </a:solidFill>
              <a:latin typeface="+mn-lt"/>
              <a:ea typeface="+mn-ea"/>
              <a:cs typeface="+mn-cs"/>
            </a:endParaRPr>
          </a:p>
          <a:p>
            <a:r>
              <a:rPr lang="en-US" sz="1200" b="1" kern="1200" dirty="0" smtClean="0">
                <a:solidFill>
                  <a:schemeClr val="tx1"/>
                </a:solidFill>
                <a:latin typeface="+mn-lt"/>
                <a:ea typeface="+mn-ea"/>
                <a:cs typeface="+mn-cs"/>
              </a:rPr>
              <a:t>Step 1: </a:t>
            </a:r>
            <a:r>
              <a:rPr lang="en-US" sz="1200" kern="1200" dirty="0" smtClean="0">
                <a:solidFill>
                  <a:schemeClr val="tx1"/>
                </a:solidFill>
                <a:latin typeface="+mn-lt"/>
                <a:ea typeface="+mn-ea"/>
                <a:cs typeface="+mn-cs"/>
              </a:rPr>
              <a:t>Find the H.C.F. of the given numbers </a:t>
            </a:r>
            <a:r>
              <a:rPr lang="en-US" sz="1200" b="1" kern="1200" dirty="0" smtClean="0">
                <a:solidFill>
                  <a:schemeClr val="tx1"/>
                </a:solidFill>
                <a:latin typeface="+mn-lt"/>
                <a:ea typeface="+mn-ea"/>
                <a:cs typeface="+mn-cs"/>
              </a:rPr>
              <a:t>without </a:t>
            </a:r>
            <a:r>
              <a:rPr lang="en-US" sz="1200" kern="1200" dirty="0" smtClean="0">
                <a:solidFill>
                  <a:schemeClr val="tx1"/>
                </a:solidFill>
                <a:latin typeface="+mn-lt"/>
                <a:ea typeface="+mn-ea"/>
                <a:cs typeface="+mn-cs"/>
              </a:rPr>
              <a:t>decimal.</a:t>
            </a:r>
          </a:p>
          <a:p>
            <a:r>
              <a:rPr lang="en-US" sz="1200" b="1" kern="1200" dirty="0" smtClean="0">
                <a:solidFill>
                  <a:schemeClr val="tx1"/>
                </a:solidFill>
                <a:latin typeface="+mn-lt"/>
                <a:ea typeface="+mn-ea"/>
                <a:cs typeface="+mn-cs"/>
              </a:rPr>
              <a:t>Step 2: </a:t>
            </a:r>
            <a:r>
              <a:rPr lang="en-US" sz="1200" kern="1200" dirty="0" smtClean="0">
                <a:solidFill>
                  <a:schemeClr val="tx1"/>
                </a:solidFill>
                <a:latin typeface="+mn-lt"/>
                <a:ea typeface="+mn-ea"/>
                <a:cs typeface="+mn-cs"/>
              </a:rPr>
              <a:t>Put the decimal point (in the H.C.F. of Step 1) from right to left</a:t>
            </a:r>
          </a:p>
          <a:p>
            <a:r>
              <a:rPr lang="en-US" sz="1200" kern="1200" dirty="0" smtClean="0">
                <a:solidFill>
                  <a:schemeClr val="tx1"/>
                </a:solidFill>
                <a:latin typeface="+mn-lt"/>
                <a:ea typeface="+mn-ea"/>
                <a:cs typeface="+mn-cs"/>
              </a:rPr>
              <a:t>according to the MAXIMUM decimal places among the given numbers.</a:t>
            </a:r>
          </a:p>
          <a:p>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2) </a:t>
            </a:r>
            <a:r>
              <a:rPr lang="en-US" sz="1200" b="1" kern="1200" dirty="0" smtClean="0">
                <a:solidFill>
                  <a:schemeClr val="tx1"/>
                </a:solidFill>
                <a:latin typeface="+mn-lt"/>
                <a:ea typeface="+mn-ea"/>
                <a:cs typeface="+mn-cs"/>
              </a:rPr>
              <a:t>L.C.M. of decimal numbers</a:t>
            </a:r>
            <a:endParaRPr lang="en-US" sz="1200" kern="1200" dirty="0" smtClean="0">
              <a:solidFill>
                <a:schemeClr val="tx1"/>
              </a:solidFill>
              <a:latin typeface="+mn-lt"/>
              <a:ea typeface="+mn-ea"/>
              <a:cs typeface="+mn-cs"/>
            </a:endParaRPr>
          </a:p>
          <a:p>
            <a:r>
              <a:rPr lang="en-US" sz="1200" b="1" kern="1200" dirty="0" smtClean="0">
                <a:solidFill>
                  <a:schemeClr val="tx1"/>
                </a:solidFill>
                <a:latin typeface="+mn-lt"/>
                <a:ea typeface="+mn-ea"/>
                <a:cs typeface="+mn-cs"/>
              </a:rPr>
              <a:t>Step 1: </a:t>
            </a:r>
            <a:r>
              <a:rPr lang="en-US" sz="1200" kern="1200" dirty="0" smtClean="0">
                <a:solidFill>
                  <a:schemeClr val="tx1"/>
                </a:solidFill>
                <a:latin typeface="+mn-lt"/>
                <a:ea typeface="+mn-ea"/>
                <a:cs typeface="+mn-cs"/>
              </a:rPr>
              <a:t>Find the L.C.M. of the given numbers </a:t>
            </a:r>
            <a:r>
              <a:rPr lang="en-US" sz="1200" b="1" kern="1200" dirty="0" smtClean="0">
                <a:solidFill>
                  <a:schemeClr val="tx1"/>
                </a:solidFill>
                <a:latin typeface="+mn-lt"/>
                <a:ea typeface="+mn-ea"/>
                <a:cs typeface="+mn-cs"/>
              </a:rPr>
              <a:t>without </a:t>
            </a:r>
            <a:r>
              <a:rPr lang="en-US" sz="1200" kern="1200" dirty="0" smtClean="0">
                <a:solidFill>
                  <a:schemeClr val="tx1"/>
                </a:solidFill>
                <a:latin typeface="+mn-lt"/>
                <a:ea typeface="+mn-ea"/>
                <a:cs typeface="+mn-cs"/>
              </a:rPr>
              <a:t>decimal.</a:t>
            </a:r>
          </a:p>
          <a:p>
            <a:r>
              <a:rPr lang="en-US" sz="1200" b="1" kern="1200" dirty="0" smtClean="0">
                <a:solidFill>
                  <a:schemeClr val="tx1"/>
                </a:solidFill>
                <a:latin typeface="+mn-lt"/>
                <a:ea typeface="+mn-ea"/>
                <a:cs typeface="+mn-cs"/>
              </a:rPr>
              <a:t>Step 2: </a:t>
            </a:r>
            <a:r>
              <a:rPr lang="en-US" sz="1200" kern="1200" dirty="0" smtClean="0">
                <a:solidFill>
                  <a:schemeClr val="tx1"/>
                </a:solidFill>
                <a:latin typeface="+mn-lt"/>
                <a:ea typeface="+mn-ea"/>
                <a:cs typeface="+mn-cs"/>
              </a:rPr>
              <a:t>Put the decimal point (in the L.C.M. of Step 1) from right to left at</a:t>
            </a:r>
          </a:p>
          <a:p>
            <a:r>
              <a:rPr lang="en-US" sz="1200" kern="1200" dirty="0" smtClean="0">
                <a:solidFill>
                  <a:schemeClr val="tx1"/>
                </a:solidFill>
                <a:latin typeface="+mn-lt"/>
                <a:ea typeface="+mn-ea"/>
                <a:cs typeface="+mn-cs"/>
              </a:rPr>
              <a:t>the place equal to the MINIMUM decimal places among the given numbers.</a:t>
            </a:r>
          </a:p>
          <a:p>
            <a:endParaRPr lang="en-US" dirty="0"/>
          </a:p>
        </p:txBody>
      </p:sp>
      <p:sp>
        <p:nvSpPr>
          <p:cNvPr id="4" name="Slide Number Placeholder 3"/>
          <p:cNvSpPr>
            <a:spLocks noGrp="1"/>
          </p:cNvSpPr>
          <p:nvPr>
            <p:ph type="sldNum" sz="quarter" idx="10"/>
          </p:nvPr>
        </p:nvSpPr>
        <p:spPr/>
        <p:txBody>
          <a:bodyPr/>
          <a:lstStyle/>
          <a:p>
            <a:fld id="{E06EAB0B-1BD0-473A-9DBF-BE8E424B1D62}" type="slidenum">
              <a:rPr lang="en-US" smtClean="0"/>
              <a:pPr/>
              <a:t>50</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06EAB0B-1BD0-473A-9DBF-BE8E424B1D62}" type="slidenum">
              <a:rPr lang="en-US" smtClean="0"/>
              <a:pPr/>
              <a:t>51</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06EAB0B-1BD0-473A-9DBF-BE8E424B1D62}" type="slidenum">
              <a:rPr lang="en-US" smtClean="0"/>
              <a:pPr/>
              <a:t>52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81C7E85-7839-4075-9E1E-2DA0C3196B2F}" type="datetime3">
              <a:rPr lang="en-US" smtClean="0"/>
              <a:pPr/>
              <a:t>26 August 2016</a:t>
            </a:fld>
            <a:endParaRPr lang="en-US"/>
          </a:p>
        </p:txBody>
      </p:sp>
      <p:sp>
        <p:nvSpPr>
          <p:cNvPr id="5" name="Footer Placeholder 4"/>
          <p:cNvSpPr>
            <a:spLocks noGrp="1"/>
          </p:cNvSpPr>
          <p:nvPr>
            <p:ph type="ftr" sz="quarter" idx="11"/>
          </p:nvPr>
        </p:nvSpPr>
        <p:spPr/>
        <p:txBody>
          <a:bodyPr/>
          <a:lstStyle/>
          <a:p>
            <a:r>
              <a:rPr lang="en-US" smtClean="0"/>
              <a:t>Prof.Bhusari, ACA Behavior School. M-9325595378</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F8FAE5-EAC9-4973-8AF2-EDE1899E2888}" type="datetime3">
              <a:rPr lang="en-US" smtClean="0"/>
              <a:pPr/>
              <a:t>26 August 2016</a:t>
            </a:fld>
            <a:endParaRPr lang="en-US"/>
          </a:p>
        </p:txBody>
      </p:sp>
      <p:sp>
        <p:nvSpPr>
          <p:cNvPr id="5" name="Footer Placeholder 4"/>
          <p:cNvSpPr>
            <a:spLocks noGrp="1"/>
          </p:cNvSpPr>
          <p:nvPr>
            <p:ph type="ftr" sz="quarter" idx="11"/>
          </p:nvPr>
        </p:nvSpPr>
        <p:spPr/>
        <p:txBody>
          <a:bodyPr/>
          <a:lstStyle/>
          <a:p>
            <a:r>
              <a:rPr lang="en-US" smtClean="0"/>
              <a:t>Prof.Bhusari, ACA Behavior School. M-9325595378</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D7460A-07CF-40E6-B759-DCDE764B7267}" type="datetime3">
              <a:rPr lang="en-US" smtClean="0"/>
              <a:pPr/>
              <a:t>26 August 2016</a:t>
            </a:fld>
            <a:endParaRPr lang="en-US"/>
          </a:p>
        </p:txBody>
      </p:sp>
      <p:sp>
        <p:nvSpPr>
          <p:cNvPr id="5" name="Footer Placeholder 4"/>
          <p:cNvSpPr>
            <a:spLocks noGrp="1"/>
          </p:cNvSpPr>
          <p:nvPr>
            <p:ph type="ftr" sz="quarter" idx="11"/>
          </p:nvPr>
        </p:nvSpPr>
        <p:spPr/>
        <p:txBody>
          <a:bodyPr/>
          <a:lstStyle/>
          <a:p>
            <a:r>
              <a:rPr lang="en-US" smtClean="0"/>
              <a:t>Prof.Bhusari, ACA Behavior School. M-9325595378</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07D9DE-DFB1-4D97-86A9-8920E19C751B}" type="datetime3">
              <a:rPr lang="en-US" smtClean="0"/>
              <a:pPr/>
              <a:t>26 August 2016</a:t>
            </a:fld>
            <a:endParaRPr lang="en-US"/>
          </a:p>
        </p:txBody>
      </p:sp>
      <p:sp>
        <p:nvSpPr>
          <p:cNvPr id="5" name="Footer Placeholder 4"/>
          <p:cNvSpPr>
            <a:spLocks noGrp="1"/>
          </p:cNvSpPr>
          <p:nvPr>
            <p:ph type="ftr" sz="quarter" idx="11"/>
          </p:nvPr>
        </p:nvSpPr>
        <p:spPr/>
        <p:txBody>
          <a:bodyPr/>
          <a:lstStyle/>
          <a:p>
            <a:r>
              <a:rPr lang="en-US" smtClean="0"/>
              <a:t>Prof.Bhusari, ACA Behavior School. M-9325595378</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B55AD75-6ED2-4928-B0C0-0521825DE256}" type="datetime3">
              <a:rPr lang="en-US" smtClean="0"/>
              <a:pPr/>
              <a:t>26 August 2016</a:t>
            </a:fld>
            <a:endParaRPr lang="en-US"/>
          </a:p>
        </p:txBody>
      </p:sp>
      <p:sp>
        <p:nvSpPr>
          <p:cNvPr id="5" name="Footer Placeholder 4"/>
          <p:cNvSpPr>
            <a:spLocks noGrp="1"/>
          </p:cNvSpPr>
          <p:nvPr>
            <p:ph type="ftr" sz="quarter" idx="11"/>
          </p:nvPr>
        </p:nvSpPr>
        <p:spPr/>
        <p:txBody>
          <a:bodyPr/>
          <a:lstStyle/>
          <a:p>
            <a:r>
              <a:rPr lang="en-US" smtClean="0"/>
              <a:t>Prof.Bhusari, ACA Behavior School. M-9325595378</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5946171-567E-4E62-90A5-FCD84C808B32}" type="datetime3">
              <a:rPr lang="en-US" smtClean="0"/>
              <a:pPr/>
              <a:t>26 August 2016</a:t>
            </a:fld>
            <a:endParaRPr lang="en-US"/>
          </a:p>
        </p:txBody>
      </p:sp>
      <p:sp>
        <p:nvSpPr>
          <p:cNvPr id="6" name="Footer Placeholder 5"/>
          <p:cNvSpPr>
            <a:spLocks noGrp="1"/>
          </p:cNvSpPr>
          <p:nvPr>
            <p:ph type="ftr" sz="quarter" idx="11"/>
          </p:nvPr>
        </p:nvSpPr>
        <p:spPr/>
        <p:txBody>
          <a:bodyPr/>
          <a:lstStyle/>
          <a:p>
            <a:r>
              <a:rPr lang="en-US" smtClean="0"/>
              <a:t>Prof.Bhusari, ACA Behavior School. M-9325595378</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6618579-AFFF-4258-AC99-B91673F3BD44}" type="datetime3">
              <a:rPr lang="en-US" smtClean="0"/>
              <a:pPr/>
              <a:t>26 August 2016</a:t>
            </a:fld>
            <a:endParaRPr lang="en-US"/>
          </a:p>
        </p:txBody>
      </p:sp>
      <p:sp>
        <p:nvSpPr>
          <p:cNvPr id="8" name="Footer Placeholder 7"/>
          <p:cNvSpPr>
            <a:spLocks noGrp="1"/>
          </p:cNvSpPr>
          <p:nvPr>
            <p:ph type="ftr" sz="quarter" idx="11"/>
          </p:nvPr>
        </p:nvSpPr>
        <p:spPr/>
        <p:txBody>
          <a:bodyPr/>
          <a:lstStyle/>
          <a:p>
            <a:r>
              <a:rPr lang="en-US" smtClean="0"/>
              <a:t>Prof.Bhusari, ACA Behavior School. M-9325595378</a:t>
            </a:r>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6FA6650-8319-498B-B3E9-D001748C8114}" type="datetime3">
              <a:rPr lang="en-US" smtClean="0"/>
              <a:pPr/>
              <a:t>26 August 2016</a:t>
            </a:fld>
            <a:endParaRPr lang="en-US"/>
          </a:p>
        </p:txBody>
      </p:sp>
      <p:sp>
        <p:nvSpPr>
          <p:cNvPr id="4" name="Footer Placeholder 3"/>
          <p:cNvSpPr>
            <a:spLocks noGrp="1"/>
          </p:cNvSpPr>
          <p:nvPr>
            <p:ph type="ftr" sz="quarter" idx="11"/>
          </p:nvPr>
        </p:nvSpPr>
        <p:spPr/>
        <p:txBody>
          <a:bodyPr/>
          <a:lstStyle/>
          <a:p>
            <a:r>
              <a:rPr lang="en-US" smtClean="0"/>
              <a:t>Prof.Bhusari, ACA Behavior School. M-9325595378</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C4843E-530D-4E84-AC7F-6A582837DE31}" type="datetime3">
              <a:rPr lang="en-US" smtClean="0"/>
              <a:pPr/>
              <a:t>26 August 2016</a:t>
            </a:fld>
            <a:endParaRPr lang="en-US"/>
          </a:p>
        </p:txBody>
      </p:sp>
      <p:sp>
        <p:nvSpPr>
          <p:cNvPr id="3" name="Footer Placeholder 2"/>
          <p:cNvSpPr>
            <a:spLocks noGrp="1"/>
          </p:cNvSpPr>
          <p:nvPr>
            <p:ph type="ftr" sz="quarter" idx="11"/>
          </p:nvPr>
        </p:nvSpPr>
        <p:spPr/>
        <p:txBody>
          <a:bodyPr/>
          <a:lstStyle/>
          <a:p>
            <a:r>
              <a:rPr lang="en-US" smtClean="0"/>
              <a:t>Prof.Bhusari, ACA Behavior School. M-9325595378</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9B5482-DA37-400B-A15B-CD3C70816343}" type="datetime3">
              <a:rPr lang="en-US" smtClean="0"/>
              <a:pPr/>
              <a:t>26 August 2016</a:t>
            </a:fld>
            <a:endParaRPr lang="en-US"/>
          </a:p>
        </p:txBody>
      </p:sp>
      <p:sp>
        <p:nvSpPr>
          <p:cNvPr id="6" name="Footer Placeholder 5"/>
          <p:cNvSpPr>
            <a:spLocks noGrp="1"/>
          </p:cNvSpPr>
          <p:nvPr>
            <p:ph type="ftr" sz="quarter" idx="11"/>
          </p:nvPr>
        </p:nvSpPr>
        <p:spPr/>
        <p:txBody>
          <a:bodyPr/>
          <a:lstStyle/>
          <a:p>
            <a:r>
              <a:rPr lang="en-US" smtClean="0"/>
              <a:t>Prof.Bhusari, ACA Behavior School. M-9325595378</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CE5984-A912-4617-A9AF-3084C2298371}" type="datetime3">
              <a:rPr lang="en-US" smtClean="0"/>
              <a:pPr/>
              <a:t>26 August 2016</a:t>
            </a:fld>
            <a:endParaRPr lang="en-US"/>
          </a:p>
        </p:txBody>
      </p:sp>
      <p:sp>
        <p:nvSpPr>
          <p:cNvPr id="6" name="Footer Placeholder 5"/>
          <p:cNvSpPr>
            <a:spLocks noGrp="1"/>
          </p:cNvSpPr>
          <p:nvPr>
            <p:ph type="ftr" sz="quarter" idx="11"/>
          </p:nvPr>
        </p:nvSpPr>
        <p:spPr/>
        <p:txBody>
          <a:bodyPr/>
          <a:lstStyle/>
          <a:p>
            <a:r>
              <a:rPr lang="en-US" smtClean="0"/>
              <a:t>Prof.Bhusari, ACA Behavior School. M-9325595378</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A07387-3006-4C0D-968F-812AA1164CDD}" type="datetime3">
              <a:rPr lang="en-US" smtClean="0"/>
              <a:pPr/>
              <a:t>26 August 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Prof.Bhusari, ACA Behavior School. M-9325595378</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Domain%20Modules%20and%20Programs.doc" TargetMode="Externa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hyperlink" Target="Ratio%20and%20proportion%20-%20rule.doc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Ratio%20and%20proportion%20-%20rule.docx"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gif"/><Relationship Id="rId1" Type="http://schemas.openxmlformats.org/officeDocument/2006/relationships/slideLayout" Target="../slideLayouts/slideLayout2.xml"/><Relationship Id="rId5" Type="http://schemas.openxmlformats.org/officeDocument/2006/relationships/image" Target="../media/image7.gif"/><Relationship Id="rId4" Type="http://schemas.openxmlformats.org/officeDocument/2006/relationships/image" Target="../media/image6.gif"/></Relationships>
</file>

<file path=ppt/slides/_rels/slide42.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10.gif"/><Relationship Id="rId7" Type="http://schemas.openxmlformats.org/officeDocument/2006/relationships/image" Target="../media/image14.gif"/><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13.gif"/><Relationship Id="rId5" Type="http://schemas.openxmlformats.org/officeDocument/2006/relationships/image" Target="../media/image12.gif"/><Relationship Id="rId4" Type="http://schemas.openxmlformats.org/officeDocument/2006/relationships/image" Target="../media/image11.gif"/></Relationships>
</file>

<file path=ppt/slides/_rels/slide44.xml.rels><?xml version="1.0" encoding="UTF-8" standalone="yes"?>
<Relationships xmlns="http://schemas.openxmlformats.org/package/2006/relationships"><Relationship Id="rId3" Type="http://schemas.openxmlformats.org/officeDocument/2006/relationships/image" Target="../media/image16.gif"/><Relationship Id="rId2" Type="http://schemas.openxmlformats.org/officeDocument/2006/relationships/image" Target="../media/image15.gif"/><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7.gif"/><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hyperlink" Target="Domain%20Modules%20and%20Programs.doc" TargetMode="External"/><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Domain%20Modules%20and%20Programs.doc" TargetMode="External"/><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hyperlink" Target="Permutations%20&amp;%20Combinations%20Rules.doc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Domain%20Modules%20and%20Programs.doc" TargetMode="External"/><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hyperlink" Target="Domain%20Modules%20and%20Programs.doc" TargetMode="External"/><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image" Target="../media/image18.gif"/><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hyperlink" Target="Domain%20Modules%20and%20Programs.doc" TargetMode="External"/><Relationship Id="rId1" Type="http://schemas.openxmlformats.org/officeDocument/2006/relationships/slideLayout" Target="../slideLayouts/slideLayout6.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6.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Domain%20Modules%20and%20Programs.doc" TargetMode="Externa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7.xml.rels><?xml version="1.0" encoding="UTF-8" standalone="yes"?>
<Relationships xmlns="http://schemas.openxmlformats.org/package/2006/relationships"><Relationship Id="rId2" Type="http://schemas.openxmlformats.org/officeDocument/2006/relationships/hyperlink" Target="Domain%20Modules%20and%20Programs.doc"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What is Numerical Ability?</a:t>
            </a:r>
            <a:endParaRPr lang="en-US" dirty="0"/>
          </a:p>
        </p:txBody>
      </p:sp>
      <p:sp>
        <p:nvSpPr>
          <p:cNvPr id="3" name="Content Placeholder 2"/>
          <p:cNvSpPr>
            <a:spLocks noGrp="1"/>
          </p:cNvSpPr>
          <p:nvPr>
            <p:ph idx="1"/>
          </p:nvPr>
        </p:nvSpPr>
        <p:spPr>
          <a:xfrm>
            <a:off x="457200" y="990600"/>
            <a:ext cx="8229600" cy="5135563"/>
          </a:xfrm>
        </p:spPr>
        <p:txBody>
          <a:bodyPr>
            <a:normAutofit/>
          </a:bodyPr>
          <a:lstStyle/>
          <a:p>
            <a:pPr>
              <a:buFont typeface="Wingdings" pitchFamily="2" charset="2"/>
              <a:buChar char="Ø"/>
            </a:pPr>
            <a:r>
              <a:rPr lang="en-US" sz="3400" dirty="0" smtClean="0">
                <a:solidFill>
                  <a:srgbClr val="00B050"/>
                </a:solidFill>
              </a:rPr>
              <a:t> Numerical ability is power of your mind to deal effectively with number in terms of,</a:t>
            </a:r>
          </a:p>
          <a:p>
            <a:pPr lvl="2"/>
            <a:r>
              <a:rPr lang="en-US" sz="3200" dirty="0" smtClean="0">
                <a:solidFill>
                  <a:srgbClr val="00B050"/>
                </a:solidFill>
              </a:rPr>
              <a:t> </a:t>
            </a:r>
            <a:r>
              <a:rPr lang="en-US" sz="3200" dirty="0" smtClean="0">
                <a:solidFill>
                  <a:srgbClr val="C00000"/>
                </a:solidFill>
              </a:rPr>
              <a:t>Numerical computation, </a:t>
            </a:r>
          </a:p>
          <a:p>
            <a:pPr lvl="2"/>
            <a:r>
              <a:rPr lang="en-US" sz="3200" dirty="0" smtClean="0">
                <a:solidFill>
                  <a:srgbClr val="C00000"/>
                </a:solidFill>
              </a:rPr>
              <a:t> </a:t>
            </a:r>
            <a:r>
              <a:rPr lang="en-US" sz="3200" dirty="0" smtClean="0">
                <a:solidFill>
                  <a:srgbClr val="FFC000"/>
                </a:solidFill>
              </a:rPr>
              <a:t>Numerical cognition,</a:t>
            </a:r>
          </a:p>
          <a:p>
            <a:pPr lvl="2"/>
            <a:r>
              <a:rPr lang="en-US" sz="3200" dirty="0" smtClean="0">
                <a:solidFill>
                  <a:srgbClr val="FFC000"/>
                </a:solidFill>
              </a:rPr>
              <a:t> </a:t>
            </a:r>
            <a:r>
              <a:rPr lang="en-US" sz="3200" dirty="0" smtClean="0">
                <a:solidFill>
                  <a:srgbClr val="00B0F0"/>
                </a:solidFill>
              </a:rPr>
              <a:t>Numerical estimation, </a:t>
            </a:r>
          </a:p>
          <a:p>
            <a:pPr lvl="2"/>
            <a:r>
              <a:rPr lang="en-US" sz="3200" dirty="0" smtClean="0">
                <a:solidFill>
                  <a:srgbClr val="00B0F0"/>
                </a:solidFill>
              </a:rPr>
              <a:t> </a:t>
            </a:r>
            <a:r>
              <a:rPr lang="en-US" sz="3200" dirty="0" smtClean="0">
                <a:solidFill>
                  <a:srgbClr val="00B050"/>
                </a:solidFill>
              </a:rPr>
              <a:t>Numerical interpretation</a:t>
            </a:r>
          </a:p>
          <a:p>
            <a:pPr lvl="2"/>
            <a:r>
              <a:rPr lang="en-US" sz="3200" dirty="0" smtClean="0">
                <a:solidFill>
                  <a:srgbClr val="00B050"/>
                </a:solidFill>
              </a:rPr>
              <a:t> </a:t>
            </a:r>
            <a:r>
              <a:rPr lang="en-US" sz="3200" dirty="0" smtClean="0">
                <a:solidFill>
                  <a:srgbClr val="7030A0"/>
                </a:solidFill>
              </a:rPr>
              <a:t>Numerical reasoning. </a:t>
            </a:r>
          </a:p>
          <a:p>
            <a:pPr>
              <a:buNone/>
            </a:pPr>
            <a:r>
              <a:rPr lang="en-US" sz="2800" dirty="0" smtClean="0"/>
              <a:t> </a:t>
            </a:r>
          </a:p>
          <a:p>
            <a:endParaRPr lang="en-US" dirty="0"/>
          </a:p>
        </p:txBody>
      </p:sp>
      <p:sp>
        <p:nvSpPr>
          <p:cNvPr id="4" name="Date Placeholder 3"/>
          <p:cNvSpPr>
            <a:spLocks noGrp="1"/>
          </p:cNvSpPr>
          <p:nvPr>
            <p:ph type="dt" sz="half" idx="10"/>
          </p:nvPr>
        </p:nvSpPr>
        <p:spPr/>
        <p:txBody>
          <a:bodyPr/>
          <a:lstStyle/>
          <a:p>
            <a:fld id="{B707D9DE-DFB1-4D97-86A9-8920E19C751B}" type="datetime3">
              <a:rPr lang="en-US" smtClean="0"/>
              <a:pPr/>
              <a:t>26 August 2016</a:t>
            </a:fld>
            <a:endParaRPr lang="en-US"/>
          </a:p>
        </p:txBody>
      </p:sp>
      <p:sp>
        <p:nvSpPr>
          <p:cNvPr id="5" name="Footer Placeholder 4"/>
          <p:cNvSpPr>
            <a:spLocks noGrp="1"/>
          </p:cNvSpPr>
          <p:nvPr>
            <p:ph type="ftr" sz="quarter" idx="11"/>
          </p:nvPr>
        </p:nvSpPr>
        <p:spPr/>
        <p:txBody>
          <a:bodyPr/>
          <a:lstStyle/>
          <a:p>
            <a:r>
              <a:rPr lang="en-US" smtClean="0"/>
              <a:t>Prof.Bhusari, ACA Behavior School. M-9325595378</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a:bodyPr>
          <a:lstStyle/>
          <a:p>
            <a:r>
              <a:rPr lang="en-US" sz="3000" b="1" dirty="0" smtClean="0">
                <a:solidFill>
                  <a:srgbClr val="FF0000"/>
                </a:solidFill>
              </a:rPr>
              <a:t>Percentage Reasoning</a:t>
            </a:r>
            <a:endParaRPr lang="en-US" sz="3000" dirty="0"/>
          </a:p>
        </p:txBody>
      </p:sp>
      <p:sp>
        <p:nvSpPr>
          <p:cNvPr id="3" name="Content Placeholder 2"/>
          <p:cNvSpPr>
            <a:spLocks noGrp="1"/>
          </p:cNvSpPr>
          <p:nvPr>
            <p:ph idx="1"/>
          </p:nvPr>
        </p:nvSpPr>
        <p:spPr>
          <a:xfrm>
            <a:off x="228600" y="762000"/>
            <a:ext cx="8686800" cy="5562600"/>
          </a:xfrm>
        </p:spPr>
        <p:txBody>
          <a:bodyPr>
            <a:noAutofit/>
          </a:bodyPr>
          <a:lstStyle/>
          <a:p>
            <a:pPr>
              <a:buNone/>
            </a:pPr>
            <a:r>
              <a:rPr lang="en-US" sz="2300" b="1" dirty="0" smtClean="0"/>
              <a:t>Q.</a:t>
            </a:r>
            <a:r>
              <a:rPr lang="en-US" sz="2300" dirty="0" smtClean="0"/>
              <a:t>  In an examination, 35% of the students passed and 520 failed. How many students appeared for the examination?</a:t>
            </a:r>
          </a:p>
          <a:p>
            <a:pPr>
              <a:buNone/>
            </a:pPr>
            <a:r>
              <a:rPr lang="en-US" sz="2300" dirty="0" smtClean="0"/>
              <a:t>	A) 280	B) 700		C) 800		D) 1300</a:t>
            </a:r>
          </a:p>
          <a:p>
            <a:pPr>
              <a:buNone/>
            </a:pPr>
            <a:r>
              <a:rPr lang="en-US" sz="2300" dirty="0" smtClean="0"/>
              <a:t> Reasoning</a:t>
            </a:r>
            <a:r>
              <a:rPr lang="en-US" sz="2300" dirty="0" smtClean="0">
                <a:solidFill>
                  <a:schemeClr val="bg1"/>
                </a:solidFill>
              </a:rPr>
              <a:t>:       1. 35% pass means 65% fails. Hence,</a:t>
            </a:r>
          </a:p>
          <a:p>
            <a:pPr>
              <a:buNone/>
            </a:pPr>
            <a:r>
              <a:rPr lang="en-US" sz="2300" dirty="0" smtClean="0">
                <a:solidFill>
                  <a:schemeClr val="bg1"/>
                </a:solidFill>
              </a:rPr>
              <a:t>                           2. 65% = 455,  therefore  1% = 520/65</a:t>
            </a:r>
          </a:p>
          <a:p>
            <a:pPr>
              <a:buNone/>
            </a:pPr>
            <a:r>
              <a:rPr lang="en-US" sz="2300" dirty="0" smtClean="0">
                <a:solidFill>
                  <a:schemeClr val="bg1"/>
                </a:solidFill>
              </a:rPr>
              <a:t>                           3. So 100% = 800</a:t>
            </a:r>
          </a:p>
          <a:p>
            <a:pPr>
              <a:buNone/>
            </a:pPr>
            <a:r>
              <a:rPr lang="en-US" sz="2300" dirty="0" smtClean="0"/>
              <a:t>Q.  At an election a candidate who gets 84% of the votes is elected by a majority of 476 votes what is the total number of votes polled?</a:t>
            </a:r>
          </a:p>
          <a:p>
            <a:pPr>
              <a:buNone/>
            </a:pPr>
            <a:r>
              <a:rPr lang="en-US" sz="2300" dirty="0" smtClean="0"/>
              <a:t>	A) 672 	B) 700		C) 749		D) 848</a:t>
            </a:r>
          </a:p>
          <a:p>
            <a:pPr>
              <a:buNone/>
            </a:pPr>
            <a:r>
              <a:rPr lang="en-US" sz="2300" dirty="0" smtClean="0"/>
              <a:t>Reasoning:  </a:t>
            </a:r>
            <a:r>
              <a:rPr lang="en-US" sz="2300" dirty="0" smtClean="0">
                <a:solidFill>
                  <a:schemeClr val="bg1">
                    <a:lumMod val="95000"/>
                  </a:schemeClr>
                </a:solidFill>
              </a:rPr>
              <a:t> 1. Candidate votes 84% means others got 16%</a:t>
            </a:r>
          </a:p>
          <a:p>
            <a:pPr>
              <a:buNone/>
            </a:pPr>
            <a:r>
              <a:rPr lang="en-US" sz="2300" dirty="0" smtClean="0">
                <a:solidFill>
                  <a:schemeClr val="bg1">
                    <a:lumMod val="95000"/>
                  </a:schemeClr>
                </a:solidFill>
              </a:rPr>
              <a:t>                        2. Majority means 476 = Candidate votes minus others votes</a:t>
            </a:r>
          </a:p>
          <a:p>
            <a:pPr>
              <a:buNone/>
            </a:pPr>
            <a:r>
              <a:rPr lang="en-US" sz="2300" dirty="0" smtClean="0">
                <a:solidFill>
                  <a:schemeClr val="bg1">
                    <a:lumMod val="95000"/>
                  </a:schemeClr>
                </a:solidFill>
              </a:rPr>
              <a:t>		        3. Hence 476 = 84% - 16%</a:t>
            </a:r>
            <a:endParaRPr lang="en-US" sz="2300" dirty="0">
              <a:solidFill>
                <a:schemeClr val="bg1">
                  <a:lumMod val="95000"/>
                </a:schemeClr>
              </a:solidFill>
            </a:endParaRPr>
          </a:p>
        </p:txBody>
      </p:sp>
      <p:sp>
        <p:nvSpPr>
          <p:cNvPr id="4" name="Date Placeholder 3"/>
          <p:cNvSpPr>
            <a:spLocks noGrp="1"/>
          </p:cNvSpPr>
          <p:nvPr>
            <p:ph type="dt" sz="half" idx="10"/>
          </p:nvPr>
        </p:nvSpPr>
        <p:spPr/>
        <p:txBody>
          <a:bodyPr/>
          <a:lstStyle/>
          <a:p>
            <a:fld id="{B707D9DE-DFB1-4D97-86A9-8920E19C751B}" type="datetime3">
              <a:rPr lang="en-US" smtClean="0"/>
              <a:pPr/>
              <a:t>26 August 2016</a:t>
            </a:fld>
            <a:endParaRPr lang="en-US"/>
          </a:p>
        </p:txBody>
      </p:sp>
      <p:sp>
        <p:nvSpPr>
          <p:cNvPr id="5" name="Footer Placeholder 4"/>
          <p:cNvSpPr>
            <a:spLocks noGrp="1"/>
          </p:cNvSpPr>
          <p:nvPr>
            <p:ph type="ftr" sz="quarter" idx="11"/>
          </p:nvPr>
        </p:nvSpPr>
        <p:spPr/>
        <p:txBody>
          <a:bodyPr/>
          <a:lstStyle/>
          <a:p>
            <a:r>
              <a:rPr lang="en-US" smtClean="0"/>
              <a:t>Prof.Bhusari, ACA Behavior School. M-9325595378</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20000"/>
          </a:bodyPr>
          <a:lstStyle/>
          <a:p>
            <a:pPr>
              <a:buNone/>
            </a:pPr>
            <a:r>
              <a:rPr lang="en-US" b="1" dirty="0" smtClean="0"/>
              <a:t>Q.1100 boys and 700 girls are examined in a test; 42% of the boys and 30% of the girls Pass. The percentage of the total who failed is</a:t>
            </a:r>
            <a:r>
              <a:rPr lang="en-US" dirty="0" smtClean="0"/>
              <a:t>:</a:t>
            </a:r>
          </a:p>
          <a:p>
            <a:pPr>
              <a:buNone/>
            </a:pPr>
            <a:r>
              <a:rPr lang="en-US" dirty="0" smtClean="0"/>
              <a:t>	A) 58% 	B) 62 2/3%		C) 64%	D) 78%</a:t>
            </a:r>
          </a:p>
          <a:p>
            <a:pPr>
              <a:buNone/>
            </a:pPr>
            <a:r>
              <a:rPr lang="en-US" dirty="0" smtClean="0"/>
              <a:t> </a:t>
            </a:r>
          </a:p>
          <a:p>
            <a:pPr>
              <a:buNone/>
            </a:pPr>
            <a:r>
              <a:rPr lang="en-US" b="1" dirty="0" smtClean="0"/>
              <a:t>Q:</a:t>
            </a:r>
            <a:r>
              <a:rPr lang="en-US" dirty="0" smtClean="0"/>
              <a:t> </a:t>
            </a:r>
            <a:r>
              <a:rPr lang="en-US" b="1" dirty="0" smtClean="0"/>
              <a:t>Two students appeared at an examination. One of them secured 9 marks more than the other and his marks was 56% of the sum of their marks. The marks obtained by them are,</a:t>
            </a:r>
          </a:p>
          <a:p>
            <a:pPr lvl="0">
              <a:buNone/>
            </a:pPr>
            <a:r>
              <a:rPr lang="en-US" dirty="0" smtClean="0"/>
              <a:t>	A. 40 &amp; 35     B. 41 &amp; 34	C. 42 &amp; 33     D. 43 &amp; 32</a:t>
            </a:r>
          </a:p>
          <a:p>
            <a:pPr>
              <a:buNone/>
            </a:pPr>
            <a:endParaRPr lang="en-US" dirty="0" smtClean="0"/>
          </a:p>
          <a:p>
            <a:pPr>
              <a:buNone/>
            </a:pPr>
            <a:r>
              <a:rPr lang="en-US" b="1" dirty="0" smtClean="0"/>
              <a:t>Q. Ram has counted head and leg of shepherd and sheep which are 37 and 98. How many sheep are there in the herd? </a:t>
            </a:r>
          </a:p>
          <a:p>
            <a:pPr>
              <a:buNone/>
            </a:pPr>
            <a:r>
              <a:rPr lang="en-US" dirty="0" smtClean="0"/>
              <a:t>	A. 12		B. 24		C. 36		D. 25</a:t>
            </a:r>
          </a:p>
          <a:p>
            <a:pPr>
              <a:buNone/>
            </a:pPr>
            <a:endParaRPr lang="en-US" sz="2800" dirty="0"/>
          </a:p>
        </p:txBody>
      </p:sp>
      <p:sp>
        <p:nvSpPr>
          <p:cNvPr id="4" name="Date Placeholder 3"/>
          <p:cNvSpPr>
            <a:spLocks noGrp="1"/>
          </p:cNvSpPr>
          <p:nvPr>
            <p:ph type="dt" sz="half" idx="10"/>
          </p:nvPr>
        </p:nvSpPr>
        <p:spPr/>
        <p:txBody>
          <a:bodyPr/>
          <a:lstStyle/>
          <a:p>
            <a:fld id="{B707D9DE-DFB1-4D97-86A9-8920E19C751B}" type="datetime3">
              <a:rPr lang="en-US" smtClean="0"/>
              <a:pPr/>
              <a:t>26 August 2016</a:t>
            </a:fld>
            <a:endParaRPr lang="en-US"/>
          </a:p>
        </p:txBody>
      </p:sp>
      <p:sp>
        <p:nvSpPr>
          <p:cNvPr id="5" name="Footer Placeholder 4"/>
          <p:cNvSpPr>
            <a:spLocks noGrp="1"/>
          </p:cNvSpPr>
          <p:nvPr>
            <p:ph type="ftr" sz="quarter" idx="11"/>
          </p:nvPr>
        </p:nvSpPr>
        <p:spPr/>
        <p:txBody>
          <a:bodyPr/>
          <a:lstStyle/>
          <a:p>
            <a:r>
              <a:rPr lang="en-US" smtClean="0"/>
              <a:t>Prof.Bhusari, ACA Behavior School. M-9325595378</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Autofit/>
          </a:bodyPr>
          <a:lstStyle/>
          <a:p>
            <a:r>
              <a:rPr lang="en-US" sz="3200" b="1" dirty="0" smtClean="0"/>
              <a:t>Understand Terminology</a:t>
            </a:r>
            <a:endParaRPr lang="en-US" sz="3200" b="1" dirty="0"/>
          </a:p>
        </p:txBody>
      </p:sp>
      <p:sp>
        <p:nvSpPr>
          <p:cNvPr id="3" name="Content Placeholder 2"/>
          <p:cNvSpPr>
            <a:spLocks noGrp="1"/>
          </p:cNvSpPr>
          <p:nvPr>
            <p:ph idx="1"/>
          </p:nvPr>
        </p:nvSpPr>
        <p:spPr>
          <a:xfrm>
            <a:off x="228600" y="838200"/>
            <a:ext cx="8686800" cy="5791200"/>
          </a:xfrm>
        </p:spPr>
        <p:txBody>
          <a:bodyPr>
            <a:noAutofit/>
          </a:bodyPr>
          <a:lstStyle/>
          <a:p>
            <a:pPr>
              <a:buNone/>
            </a:pPr>
            <a:r>
              <a:rPr lang="en-US" sz="2700" b="1" dirty="0" smtClean="0"/>
              <a:t>Profit –</a:t>
            </a:r>
          </a:p>
          <a:p>
            <a:pPr>
              <a:buNone/>
            </a:pPr>
            <a:r>
              <a:rPr lang="en-US" sz="2700" dirty="0" smtClean="0"/>
              <a:t>	The surplus remaining after deducting cost of goods or cost of service. </a:t>
            </a:r>
            <a:r>
              <a:rPr lang="en-US" sz="2700" dirty="0" smtClean="0">
                <a:solidFill>
                  <a:srgbClr val="FF0000"/>
                </a:solidFill>
              </a:rPr>
              <a:t>Gain is called as profit </a:t>
            </a:r>
            <a:r>
              <a:rPr lang="en-US" sz="2700" dirty="0" smtClean="0"/>
              <a:t>&amp; </a:t>
            </a:r>
            <a:r>
              <a:rPr lang="en-US" sz="2700" dirty="0" smtClean="0">
                <a:solidFill>
                  <a:srgbClr val="00B0F0"/>
                </a:solidFill>
              </a:rPr>
              <a:t>loss is called as negative profit. </a:t>
            </a:r>
          </a:p>
          <a:p>
            <a:pPr>
              <a:buNone/>
            </a:pPr>
            <a:r>
              <a:rPr lang="en-US" sz="2700" b="1" dirty="0" smtClean="0"/>
              <a:t>Gain – </a:t>
            </a:r>
          </a:p>
          <a:p>
            <a:pPr>
              <a:buNone/>
            </a:pPr>
            <a:r>
              <a:rPr lang="en-US" sz="2700" dirty="0" smtClean="0"/>
              <a:t>	This is profit. It is called as gain when it increases in its value. </a:t>
            </a:r>
          </a:p>
          <a:p>
            <a:pPr>
              <a:buNone/>
            </a:pPr>
            <a:r>
              <a:rPr lang="en-US" sz="2700" b="1" dirty="0" smtClean="0">
                <a:solidFill>
                  <a:srgbClr val="FF0000"/>
                </a:solidFill>
              </a:rPr>
              <a:t>Calculated as 	Gain = S.P – C.P. </a:t>
            </a:r>
          </a:p>
          <a:p>
            <a:pPr>
              <a:buNone/>
            </a:pPr>
            <a:r>
              <a:rPr lang="en-US" sz="2800" dirty="0" smtClean="0"/>
              <a:t>If an article is sold at the gain of 30%, the S.P. will be 130% because gain is always consider on C.P. </a:t>
            </a:r>
          </a:p>
          <a:p>
            <a:pPr>
              <a:buNone/>
            </a:pPr>
            <a:r>
              <a:rPr lang="en-US" sz="2800" dirty="0" smtClean="0">
                <a:solidFill>
                  <a:schemeClr val="tx1">
                    <a:lumMod val="50000"/>
                    <a:lumOff val="50000"/>
                  </a:schemeClr>
                </a:solidFill>
              </a:rPr>
              <a:t>For Example: S.P. is 260 and C.P. is 200. What is gain % ?.</a:t>
            </a:r>
          </a:p>
          <a:p>
            <a:pPr>
              <a:buNone/>
            </a:pPr>
            <a:r>
              <a:rPr lang="en-US" sz="2800" dirty="0" smtClean="0"/>
              <a:t>				</a:t>
            </a:r>
            <a:r>
              <a:rPr lang="en-US" sz="2800" b="1" dirty="0" smtClean="0">
                <a:solidFill>
                  <a:srgbClr val="FF0000"/>
                </a:solidFill>
              </a:rPr>
              <a:t>Gain % = (Gain x 100) / C.P. </a:t>
            </a:r>
          </a:p>
        </p:txBody>
      </p:sp>
      <p:sp>
        <p:nvSpPr>
          <p:cNvPr id="4" name="Date Placeholder 3"/>
          <p:cNvSpPr>
            <a:spLocks noGrp="1"/>
          </p:cNvSpPr>
          <p:nvPr>
            <p:ph type="dt" sz="half" idx="10"/>
          </p:nvPr>
        </p:nvSpPr>
        <p:spPr/>
        <p:txBody>
          <a:bodyPr/>
          <a:lstStyle/>
          <a:p>
            <a:fld id="{B707D9DE-DFB1-4D97-86A9-8920E19C751B}" type="datetime3">
              <a:rPr lang="en-US" smtClean="0"/>
              <a:pPr/>
              <a:t>26 August 2016</a:t>
            </a:fld>
            <a:endParaRPr lang="en-US"/>
          </a:p>
        </p:txBody>
      </p:sp>
      <p:sp>
        <p:nvSpPr>
          <p:cNvPr id="5" name="Footer Placeholder 4"/>
          <p:cNvSpPr>
            <a:spLocks noGrp="1"/>
          </p:cNvSpPr>
          <p:nvPr>
            <p:ph type="ftr" sz="quarter" idx="11"/>
          </p:nvPr>
        </p:nvSpPr>
        <p:spPr/>
        <p:txBody>
          <a:bodyPr/>
          <a:lstStyle/>
          <a:p>
            <a:r>
              <a:rPr lang="en-US" smtClean="0"/>
              <a:t>Prof.Bhusari, ACA Behavior School. M-9325595378</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Autofit/>
          </a:bodyPr>
          <a:lstStyle/>
          <a:p>
            <a:r>
              <a:rPr lang="en-US" sz="3200" b="1" dirty="0" smtClean="0"/>
              <a:t>Understand Terminology</a:t>
            </a:r>
            <a:endParaRPr lang="en-US" sz="3200" b="1" dirty="0"/>
          </a:p>
        </p:txBody>
      </p:sp>
      <p:sp>
        <p:nvSpPr>
          <p:cNvPr id="3" name="Content Placeholder 2"/>
          <p:cNvSpPr>
            <a:spLocks noGrp="1"/>
          </p:cNvSpPr>
          <p:nvPr>
            <p:ph idx="1"/>
          </p:nvPr>
        </p:nvSpPr>
        <p:spPr>
          <a:xfrm>
            <a:off x="228600" y="838200"/>
            <a:ext cx="8686800" cy="5791200"/>
          </a:xfrm>
        </p:spPr>
        <p:txBody>
          <a:bodyPr>
            <a:noAutofit/>
          </a:bodyPr>
          <a:lstStyle/>
          <a:p>
            <a:pPr>
              <a:buNone/>
            </a:pPr>
            <a:r>
              <a:rPr lang="en-US" sz="2700" b="1" dirty="0" smtClean="0"/>
              <a:t>Loss – </a:t>
            </a:r>
          </a:p>
          <a:p>
            <a:pPr>
              <a:buNone/>
            </a:pPr>
            <a:r>
              <a:rPr lang="en-US" sz="2700" dirty="0" smtClean="0"/>
              <a:t>	This is negative profit. We called it as loss when it is unrecoverable or decrease of profit.</a:t>
            </a:r>
          </a:p>
          <a:p>
            <a:pPr>
              <a:buNone/>
            </a:pPr>
            <a:r>
              <a:rPr lang="en-US" sz="2700" b="1" dirty="0" smtClean="0">
                <a:solidFill>
                  <a:srgbClr val="00B0F0"/>
                </a:solidFill>
              </a:rPr>
              <a:t>Calculated as 	Loss = C.P – S.P. </a:t>
            </a:r>
          </a:p>
          <a:p>
            <a:pPr>
              <a:buNone/>
            </a:pPr>
            <a:r>
              <a:rPr lang="en-US" sz="2800" dirty="0" smtClean="0"/>
              <a:t>If an article is sold at the loss of 15%, the S.P. will be 85%. because loss is also always consider on C.P. </a:t>
            </a:r>
          </a:p>
          <a:p>
            <a:pPr>
              <a:buNone/>
            </a:pPr>
            <a:r>
              <a:rPr lang="en-US" sz="2800" dirty="0" smtClean="0">
                <a:solidFill>
                  <a:schemeClr val="tx1">
                    <a:lumMod val="50000"/>
                    <a:lumOff val="50000"/>
                  </a:schemeClr>
                </a:solidFill>
              </a:rPr>
              <a:t>For Example: S.P. is 170 and C.P. is 200. What is loss %.</a:t>
            </a:r>
          </a:p>
          <a:p>
            <a:pPr>
              <a:buNone/>
            </a:pPr>
            <a:r>
              <a:rPr lang="en-US" sz="2800" dirty="0" smtClean="0"/>
              <a:t>				</a:t>
            </a:r>
            <a:r>
              <a:rPr lang="en-US" sz="2800" b="1" dirty="0" smtClean="0">
                <a:solidFill>
                  <a:srgbClr val="FF0000"/>
                </a:solidFill>
              </a:rPr>
              <a:t>Loss % = (Loss x 100) / C.P. </a:t>
            </a:r>
          </a:p>
          <a:p>
            <a:pPr>
              <a:buNone/>
            </a:pPr>
            <a:endParaRPr lang="en-US" sz="2800" dirty="0" smtClean="0"/>
          </a:p>
        </p:txBody>
      </p:sp>
      <p:sp>
        <p:nvSpPr>
          <p:cNvPr id="4" name="Date Placeholder 3"/>
          <p:cNvSpPr>
            <a:spLocks noGrp="1"/>
          </p:cNvSpPr>
          <p:nvPr>
            <p:ph type="dt" sz="half" idx="10"/>
          </p:nvPr>
        </p:nvSpPr>
        <p:spPr/>
        <p:txBody>
          <a:bodyPr/>
          <a:lstStyle/>
          <a:p>
            <a:fld id="{B707D9DE-DFB1-4D97-86A9-8920E19C751B}" type="datetime3">
              <a:rPr lang="en-US" smtClean="0"/>
              <a:pPr/>
              <a:t>26 August 2016</a:t>
            </a:fld>
            <a:endParaRPr lang="en-US"/>
          </a:p>
        </p:txBody>
      </p:sp>
      <p:sp>
        <p:nvSpPr>
          <p:cNvPr id="5" name="Footer Placeholder 4"/>
          <p:cNvSpPr>
            <a:spLocks noGrp="1"/>
          </p:cNvSpPr>
          <p:nvPr>
            <p:ph type="ftr" sz="quarter" idx="11"/>
          </p:nvPr>
        </p:nvSpPr>
        <p:spPr/>
        <p:txBody>
          <a:bodyPr/>
          <a:lstStyle/>
          <a:p>
            <a:r>
              <a:rPr lang="en-US" smtClean="0"/>
              <a:t>Prof.Bhusari, ACA Behavior School. M-9325595378</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629400"/>
          </a:xfrm>
        </p:spPr>
        <p:txBody>
          <a:bodyPr>
            <a:noAutofit/>
          </a:bodyPr>
          <a:lstStyle/>
          <a:p>
            <a:pPr>
              <a:buNone/>
            </a:pPr>
            <a:r>
              <a:rPr lang="en-US" sz="2800" b="1" dirty="0" smtClean="0"/>
              <a:t>Discount, Rebate &amp; Commission:</a:t>
            </a:r>
          </a:p>
          <a:p>
            <a:pPr>
              <a:buNone/>
            </a:pPr>
            <a:r>
              <a:rPr lang="en-US" sz="2500" b="1" dirty="0" smtClean="0"/>
              <a:t>Discount</a:t>
            </a:r>
            <a:r>
              <a:rPr lang="en-US" sz="2500" dirty="0" smtClean="0"/>
              <a:t> is  amount deducted from the invoice amount in advance. Normally from selling price, exceptionally  from cost price too. </a:t>
            </a:r>
            <a:r>
              <a:rPr lang="en-US" sz="2500" b="1" dirty="0" smtClean="0"/>
              <a:t>Rebate </a:t>
            </a:r>
            <a:r>
              <a:rPr lang="en-US" sz="2500" dirty="0" smtClean="0"/>
              <a:t>is the  amount return to buyer by seller on amount of specified quantity or value of goods. </a:t>
            </a:r>
            <a:r>
              <a:rPr lang="en-US" sz="2500" b="1" dirty="0" smtClean="0"/>
              <a:t>Commission  </a:t>
            </a:r>
            <a:r>
              <a:rPr lang="en-US" sz="2500" dirty="0" smtClean="0"/>
              <a:t>commercial % margin fixed by law, producer (manufacturer) or broker for commodity or services. </a:t>
            </a:r>
          </a:p>
          <a:p>
            <a:pPr>
              <a:buNone/>
            </a:pPr>
            <a:r>
              <a:rPr lang="en-US" sz="2500" dirty="0" smtClean="0"/>
              <a:t>Commission is official and fixed by policy, discount is scheme base and given for specific period whereas rebate is given on discretion. </a:t>
            </a:r>
          </a:p>
          <a:p>
            <a:pPr>
              <a:buNone/>
            </a:pPr>
            <a:r>
              <a:rPr lang="en-US" sz="2500" b="1" dirty="0" smtClean="0">
                <a:solidFill>
                  <a:srgbClr val="FF0000"/>
                </a:solidFill>
              </a:rPr>
              <a:t>Calculated as 	 Discount % = (Total discount ÷ Market Price) x100</a:t>
            </a:r>
          </a:p>
          <a:p>
            <a:pPr>
              <a:buNone/>
            </a:pPr>
            <a:r>
              <a:rPr lang="en-US" sz="2400" b="1" dirty="0" smtClean="0">
                <a:solidFill>
                  <a:schemeClr val="tx1">
                    <a:lumMod val="50000"/>
                    <a:lumOff val="50000"/>
                  </a:schemeClr>
                </a:solidFill>
              </a:rPr>
              <a:t>Q. Calculate discount percentage, if PRAVIN purchased 1900/- shoes for Rs.1500/-?</a:t>
            </a:r>
          </a:p>
          <a:p>
            <a:pPr>
              <a:buNone/>
            </a:pPr>
            <a:r>
              <a:rPr lang="en-US" sz="2400" b="1" dirty="0" err="1" smtClean="0">
                <a:solidFill>
                  <a:schemeClr val="tx1">
                    <a:lumMod val="50000"/>
                    <a:lumOff val="50000"/>
                  </a:schemeClr>
                </a:solidFill>
              </a:rPr>
              <a:t>Ans</a:t>
            </a:r>
            <a:r>
              <a:rPr lang="en-US" sz="2400" b="1" dirty="0" smtClean="0">
                <a:solidFill>
                  <a:schemeClr val="tx1">
                    <a:lumMod val="50000"/>
                    <a:lumOff val="50000"/>
                  </a:schemeClr>
                </a:solidFill>
              </a:rPr>
              <a:t>: D% =  (1900-1500)÷1900 * 100 	= 300/1900 *100 = 22.2%</a:t>
            </a:r>
          </a:p>
        </p:txBody>
      </p:sp>
      <p:sp>
        <p:nvSpPr>
          <p:cNvPr id="4" name="Date Placeholder 3"/>
          <p:cNvSpPr>
            <a:spLocks noGrp="1"/>
          </p:cNvSpPr>
          <p:nvPr>
            <p:ph type="dt" sz="half" idx="10"/>
          </p:nvPr>
        </p:nvSpPr>
        <p:spPr/>
        <p:txBody>
          <a:bodyPr/>
          <a:lstStyle/>
          <a:p>
            <a:fld id="{B707D9DE-DFB1-4D97-86A9-8920E19C751B}" type="datetime3">
              <a:rPr lang="en-US" smtClean="0"/>
              <a:pPr/>
              <a:t>26 August 2016</a:t>
            </a:fld>
            <a:endParaRPr lang="en-US"/>
          </a:p>
        </p:txBody>
      </p:sp>
      <p:sp>
        <p:nvSpPr>
          <p:cNvPr id="5" name="Footer Placeholder 4"/>
          <p:cNvSpPr>
            <a:spLocks noGrp="1"/>
          </p:cNvSpPr>
          <p:nvPr>
            <p:ph type="ftr" sz="quarter" idx="11"/>
          </p:nvPr>
        </p:nvSpPr>
        <p:spPr/>
        <p:txBody>
          <a:bodyPr/>
          <a:lstStyle/>
          <a:p>
            <a:r>
              <a:rPr lang="en-US" smtClean="0"/>
              <a:t>Prof.Bhusari, ACA Behavior School. M-9325595378</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Autofit/>
          </a:bodyPr>
          <a:lstStyle/>
          <a:p>
            <a:r>
              <a:rPr lang="en-US" sz="3200" dirty="0" smtClean="0"/>
              <a:t>Understand Terminology</a:t>
            </a:r>
            <a:endParaRPr lang="en-US" sz="3200" dirty="0"/>
          </a:p>
        </p:txBody>
      </p:sp>
      <p:sp>
        <p:nvSpPr>
          <p:cNvPr id="3" name="Content Placeholder 2"/>
          <p:cNvSpPr>
            <a:spLocks noGrp="1"/>
          </p:cNvSpPr>
          <p:nvPr>
            <p:ph idx="1"/>
          </p:nvPr>
        </p:nvSpPr>
        <p:spPr>
          <a:xfrm>
            <a:off x="152400" y="838200"/>
            <a:ext cx="8839200" cy="5486400"/>
          </a:xfrm>
        </p:spPr>
        <p:txBody>
          <a:bodyPr>
            <a:noAutofit/>
          </a:bodyPr>
          <a:lstStyle/>
          <a:p>
            <a:pPr>
              <a:buNone/>
            </a:pPr>
            <a:r>
              <a:rPr lang="en-US" sz="2800" b="1" dirty="0" smtClean="0"/>
              <a:t>Margin- </a:t>
            </a:r>
          </a:p>
          <a:p>
            <a:pPr>
              <a:buNone/>
            </a:pPr>
            <a:r>
              <a:rPr lang="en-US" sz="2800" dirty="0" smtClean="0"/>
              <a:t>	</a:t>
            </a:r>
            <a:r>
              <a:rPr lang="en-US" sz="2800" b="1" dirty="0" smtClean="0"/>
              <a:t>Commercially </a:t>
            </a:r>
            <a:r>
              <a:rPr lang="en-US" sz="2800" dirty="0" smtClean="0"/>
              <a:t>it is the difference between cost price and selling price of product. </a:t>
            </a:r>
          </a:p>
          <a:p>
            <a:pPr>
              <a:buNone/>
            </a:pPr>
            <a:r>
              <a:rPr lang="en-US" sz="2800" dirty="0" smtClean="0"/>
              <a:t>	</a:t>
            </a:r>
            <a:r>
              <a:rPr lang="en-US" sz="2750" b="1" dirty="0" smtClean="0"/>
              <a:t>In banks </a:t>
            </a:r>
            <a:r>
              <a:rPr lang="en-US" sz="2750" dirty="0" smtClean="0"/>
              <a:t>it is difference between market value of collateral security and loan given to borrower. </a:t>
            </a:r>
          </a:p>
          <a:p>
            <a:pPr>
              <a:buNone/>
            </a:pPr>
            <a:r>
              <a:rPr lang="en-US" sz="2750" dirty="0" smtClean="0"/>
              <a:t>	</a:t>
            </a:r>
            <a:r>
              <a:rPr lang="en-US" sz="2750" b="1" dirty="0" smtClean="0"/>
              <a:t>In Stock &amp; Currency market</a:t>
            </a:r>
            <a:r>
              <a:rPr lang="en-US" sz="2750" dirty="0" smtClean="0"/>
              <a:t> the difference between spot price and forward price (future price).</a:t>
            </a:r>
          </a:p>
          <a:p>
            <a:pPr>
              <a:buNone/>
            </a:pPr>
            <a:r>
              <a:rPr lang="en-US" sz="2750" dirty="0" smtClean="0">
                <a:solidFill>
                  <a:schemeClr val="tx1">
                    <a:lumMod val="50000"/>
                    <a:lumOff val="50000"/>
                  </a:schemeClr>
                </a:solidFill>
              </a:rPr>
              <a:t>Q. Bank has given Rs.5 </a:t>
            </a:r>
            <a:r>
              <a:rPr lang="en-US" sz="2750" dirty="0" err="1" smtClean="0">
                <a:solidFill>
                  <a:schemeClr val="tx1">
                    <a:lumMod val="50000"/>
                    <a:lumOff val="50000"/>
                  </a:schemeClr>
                </a:solidFill>
              </a:rPr>
              <a:t>lakhs</a:t>
            </a:r>
            <a:r>
              <a:rPr lang="en-US" sz="2750" dirty="0" smtClean="0">
                <a:solidFill>
                  <a:schemeClr val="tx1">
                    <a:lumMod val="50000"/>
                    <a:lumOff val="50000"/>
                  </a:schemeClr>
                </a:solidFill>
              </a:rPr>
              <a:t> loan of a house which was priced Rs.10 </a:t>
            </a:r>
            <a:r>
              <a:rPr lang="en-US" sz="2750" dirty="0" err="1" smtClean="0">
                <a:solidFill>
                  <a:schemeClr val="tx1">
                    <a:lumMod val="50000"/>
                    <a:lumOff val="50000"/>
                  </a:schemeClr>
                </a:solidFill>
              </a:rPr>
              <a:t>lakhs</a:t>
            </a:r>
            <a:r>
              <a:rPr lang="en-US" sz="2750" dirty="0" smtClean="0">
                <a:solidFill>
                  <a:schemeClr val="tx1">
                    <a:lumMod val="50000"/>
                    <a:lumOff val="50000"/>
                  </a:schemeClr>
                </a:solidFill>
              </a:rPr>
              <a:t> at the time of disbursement. After five years the loan &amp; accumulated interest become 7 </a:t>
            </a:r>
            <a:r>
              <a:rPr lang="en-US" sz="2750" dirty="0" err="1" smtClean="0">
                <a:solidFill>
                  <a:schemeClr val="tx1">
                    <a:lumMod val="50000"/>
                    <a:lumOff val="50000"/>
                  </a:schemeClr>
                </a:solidFill>
              </a:rPr>
              <a:t>lakh</a:t>
            </a:r>
            <a:r>
              <a:rPr lang="en-US" sz="2750" dirty="0" smtClean="0">
                <a:solidFill>
                  <a:schemeClr val="tx1">
                    <a:lumMod val="50000"/>
                    <a:lumOff val="50000"/>
                  </a:schemeClr>
                </a:solidFill>
              </a:rPr>
              <a:t> and market price remained same. What is the margin available with bank?</a:t>
            </a:r>
          </a:p>
          <a:p>
            <a:pPr>
              <a:buNone/>
            </a:pPr>
            <a:r>
              <a:rPr lang="en-US" sz="2750" dirty="0" smtClean="0"/>
              <a:t>	</a:t>
            </a:r>
          </a:p>
        </p:txBody>
      </p:sp>
      <p:sp>
        <p:nvSpPr>
          <p:cNvPr id="4" name="Date Placeholder 3"/>
          <p:cNvSpPr>
            <a:spLocks noGrp="1"/>
          </p:cNvSpPr>
          <p:nvPr>
            <p:ph type="dt" sz="half" idx="10"/>
          </p:nvPr>
        </p:nvSpPr>
        <p:spPr/>
        <p:txBody>
          <a:bodyPr/>
          <a:lstStyle/>
          <a:p>
            <a:fld id="{B707D9DE-DFB1-4D97-86A9-8920E19C751B}" type="datetime3">
              <a:rPr lang="en-US" smtClean="0"/>
              <a:pPr/>
              <a:t>26 August 2016</a:t>
            </a:fld>
            <a:endParaRPr lang="en-US"/>
          </a:p>
        </p:txBody>
      </p:sp>
      <p:sp>
        <p:nvSpPr>
          <p:cNvPr id="5" name="Footer Placeholder 4"/>
          <p:cNvSpPr>
            <a:spLocks noGrp="1"/>
          </p:cNvSpPr>
          <p:nvPr>
            <p:ph type="ftr" sz="quarter" idx="11"/>
          </p:nvPr>
        </p:nvSpPr>
        <p:spPr/>
        <p:txBody>
          <a:bodyPr/>
          <a:lstStyle/>
          <a:p>
            <a:r>
              <a:rPr lang="en-US" smtClean="0"/>
              <a:t>Prof.Bhusari, ACA Behavior School. M-9325595378</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6096000"/>
          </a:xfrm>
        </p:spPr>
        <p:txBody>
          <a:bodyPr>
            <a:noAutofit/>
          </a:bodyPr>
          <a:lstStyle/>
          <a:p>
            <a:pPr>
              <a:buNone/>
            </a:pPr>
            <a:r>
              <a:rPr lang="en-US" sz="2800" b="1" dirty="0" smtClean="0"/>
              <a:t>Selling Price – </a:t>
            </a:r>
          </a:p>
          <a:p>
            <a:pPr>
              <a:buNone/>
            </a:pPr>
            <a:r>
              <a:rPr lang="en-US" sz="2800" dirty="0" smtClean="0"/>
              <a:t>	The price at which an article is sold. This is an amount which buyer is ready to pay for the product or service and the seller is ready to accept for his product or services render by him. </a:t>
            </a:r>
          </a:p>
          <a:p>
            <a:pPr>
              <a:buNone/>
            </a:pPr>
            <a:r>
              <a:rPr lang="en-US" sz="2800" b="1" dirty="0" smtClean="0"/>
              <a:t>S.P. = 100 + (+ G% or – L%)/100 *C.P</a:t>
            </a:r>
          </a:p>
          <a:p>
            <a:pPr>
              <a:buNone/>
            </a:pPr>
            <a:r>
              <a:rPr lang="en-US" sz="2800" b="1" dirty="0" smtClean="0"/>
              <a:t>Cost Price – </a:t>
            </a:r>
          </a:p>
          <a:p>
            <a:pPr>
              <a:buNone/>
            </a:pPr>
            <a:r>
              <a:rPr lang="en-US" sz="2800" dirty="0" smtClean="0"/>
              <a:t>	The amount at which an article is brought. In general, cost means the amount of expenditure (actual or notional) incurred on item. It includes material cost, labor cost, expenses and overheads. </a:t>
            </a:r>
          </a:p>
          <a:p>
            <a:pPr>
              <a:buNone/>
            </a:pPr>
            <a:r>
              <a:rPr lang="en-US" sz="2800" dirty="0" smtClean="0"/>
              <a:t>C.P. = 100/ {</a:t>
            </a:r>
            <a:r>
              <a:rPr lang="en-US" sz="2800" b="1" dirty="0" smtClean="0"/>
              <a:t>100 + (+ G% or – L%)} * S.P.</a:t>
            </a:r>
            <a:endParaRPr lang="en-US" sz="2800" dirty="0"/>
          </a:p>
        </p:txBody>
      </p:sp>
      <p:sp>
        <p:nvSpPr>
          <p:cNvPr id="4" name="Date Placeholder 3"/>
          <p:cNvSpPr>
            <a:spLocks noGrp="1"/>
          </p:cNvSpPr>
          <p:nvPr>
            <p:ph type="dt" sz="half" idx="10"/>
          </p:nvPr>
        </p:nvSpPr>
        <p:spPr/>
        <p:txBody>
          <a:bodyPr/>
          <a:lstStyle/>
          <a:p>
            <a:fld id="{B707D9DE-DFB1-4D97-86A9-8920E19C751B}" type="datetime3">
              <a:rPr lang="en-US" smtClean="0"/>
              <a:pPr/>
              <a:t>26 August 2016</a:t>
            </a:fld>
            <a:endParaRPr lang="en-US"/>
          </a:p>
        </p:txBody>
      </p:sp>
      <p:sp>
        <p:nvSpPr>
          <p:cNvPr id="5" name="Footer Placeholder 4"/>
          <p:cNvSpPr>
            <a:spLocks noGrp="1"/>
          </p:cNvSpPr>
          <p:nvPr>
            <p:ph type="ftr" sz="quarter" idx="11"/>
          </p:nvPr>
        </p:nvSpPr>
        <p:spPr/>
        <p:txBody>
          <a:bodyPr/>
          <a:lstStyle/>
          <a:p>
            <a:r>
              <a:rPr lang="en-US" smtClean="0"/>
              <a:t>Prof.Bhusari, ACA Behavior School. M-9325595378</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Autofit/>
          </a:bodyPr>
          <a:lstStyle/>
          <a:p>
            <a:r>
              <a:rPr lang="en-US" sz="3200" dirty="0" smtClean="0"/>
              <a:t>Understand Terminology</a:t>
            </a:r>
            <a:endParaRPr lang="en-US" sz="3200" dirty="0"/>
          </a:p>
        </p:txBody>
      </p:sp>
      <p:sp>
        <p:nvSpPr>
          <p:cNvPr id="3" name="Content Placeholder 2"/>
          <p:cNvSpPr>
            <a:spLocks noGrp="1"/>
          </p:cNvSpPr>
          <p:nvPr>
            <p:ph idx="1"/>
          </p:nvPr>
        </p:nvSpPr>
        <p:spPr>
          <a:xfrm>
            <a:off x="457200" y="838200"/>
            <a:ext cx="8229600" cy="5410200"/>
          </a:xfrm>
        </p:spPr>
        <p:txBody>
          <a:bodyPr>
            <a:noAutofit/>
          </a:bodyPr>
          <a:lstStyle/>
          <a:p>
            <a:pPr>
              <a:buNone/>
            </a:pPr>
            <a:r>
              <a:rPr lang="en-US" b="1" dirty="0" smtClean="0"/>
              <a:t>Interest –</a:t>
            </a:r>
          </a:p>
          <a:p>
            <a:pPr>
              <a:buNone/>
            </a:pPr>
            <a:r>
              <a:rPr lang="en-US" sz="2800" b="1" dirty="0" smtClean="0"/>
              <a:t>This is the amount charged to borrower by lender at fixed rate for specified period.</a:t>
            </a:r>
          </a:p>
          <a:p>
            <a:pPr>
              <a:buNone/>
            </a:pPr>
            <a:r>
              <a:rPr lang="en-US" sz="2800" b="1" dirty="0" smtClean="0"/>
              <a:t>The formula is </a:t>
            </a:r>
            <a:r>
              <a:rPr lang="en-US" sz="2800" dirty="0" smtClean="0">
                <a:solidFill>
                  <a:srgbClr val="FF0000"/>
                </a:solidFill>
              </a:rPr>
              <a:t>Interest (I) = </a:t>
            </a:r>
            <a:r>
              <a:rPr lang="en-US" sz="2800" dirty="0" smtClean="0">
                <a:solidFill>
                  <a:srgbClr val="00B050"/>
                </a:solidFill>
              </a:rPr>
              <a:t>P</a:t>
            </a:r>
            <a:r>
              <a:rPr lang="en-US" sz="2800" dirty="0" smtClean="0">
                <a:solidFill>
                  <a:srgbClr val="FF0000"/>
                </a:solidFill>
              </a:rPr>
              <a:t>*</a:t>
            </a:r>
            <a:r>
              <a:rPr lang="en-US" sz="2800" dirty="0" smtClean="0">
                <a:solidFill>
                  <a:srgbClr val="00B0F0"/>
                </a:solidFill>
              </a:rPr>
              <a:t>R</a:t>
            </a:r>
            <a:r>
              <a:rPr lang="en-US" sz="2800" dirty="0" smtClean="0">
                <a:solidFill>
                  <a:srgbClr val="FF0000"/>
                </a:solidFill>
              </a:rPr>
              <a:t>*</a:t>
            </a:r>
            <a:r>
              <a:rPr lang="en-US" sz="2800" dirty="0" smtClean="0">
                <a:solidFill>
                  <a:srgbClr val="7030A0"/>
                </a:solidFill>
              </a:rPr>
              <a:t>N</a:t>
            </a:r>
            <a:r>
              <a:rPr lang="en-US" sz="2800" dirty="0" smtClean="0">
                <a:solidFill>
                  <a:srgbClr val="FF0000"/>
                </a:solidFill>
              </a:rPr>
              <a:t>/100 </a:t>
            </a:r>
            <a:r>
              <a:rPr lang="en-US" sz="2800" dirty="0" smtClean="0"/>
              <a:t/>
            </a:r>
            <a:br>
              <a:rPr lang="en-US" sz="2800" dirty="0" smtClean="0"/>
            </a:br>
            <a:r>
              <a:rPr lang="en-US" sz="2800" dirty="0" smtClean="0"/>
              <a:t>	“</a:t>
            </a:r>
            <a:r>
              <a:rPr lang="en-US" sz="2800" dirty="0" smtClean="0">
                <a:solidFill>
                  <a:srgbClr val="FF0000"/>
                </a:solidFill>
              </a:rPr>
              <a:t>I</a:t>
            </a:r>
            <a:r>
              <a:rPr lang="en-US" sz="2800" dirty="0" smtClean="0"/>
              <a:t>” is simple interest to be calculated. “</a:t>
            </a:r>
            <a:r>
              <a:rPr lang="en-US" sz="2800" dirty="0" smtClean="0">
                <a:solidFill>
                  <a:srgbClr val="00B050"/>
                </a:solidFill>
              </a:rPr>
              <a:t>P</a:t>
            </a:r>
            <a:r>
              <a:rPr lang="en-US" sz="2800" dirty="0" smtClean="0"/>
              <a:t>” is principal amount. “</a:t>
            </a:r>
            <a:r>
              <a:rPr lang="en-US" sz="2800" dirty="0" smtClean="0">
                <a:solidFill>
                  <a:srgbClr val="00B0F0"/>
                </a:solidFill>
              </a:rPr>
              <a:t>R</a:t>
            </a:r>
            <a:r>
              <a:rPr lang="en-US" sz="2800" dirty="0" smtClean="0"/>
              <a:t>” is rate of interest. “</a:t>
            </a:r>
            <a:r>
              <a:rPr lang="en-US" sz="2800" dirty="0" smtClean="0">
                <a:solidFill>
                  <a:srgbClr val="7030A0"/>
                </a:solidFill>
              </a:rPr>
              <a:t>N</a:t>
            </a:r>
            <a:r>
              <a:rPr lang="en-US" sz="2800" dirty="0" smtClean="0"/>
              <a:t>” is the period for which interest  amount will be calculated</a:t>
            </a:r>
          </a:p>
          <a:p>
            <a:pPr>
              <a:buNone/>
            </a:pPr>
            <a:r>
              <a:rPr lang="en-US" sz="2800" dirty="0" smtClean="0"/>
              <a:t>Q. Calculate the interest if Rs1000/- is given @10% for 3 years?</a:t>
            </a:r>
          </a:p>
          <a:p>
            <a:pPr>
              <a:buNone/>
            </a:pPr>
            <a:r>
              <a:rPr lang="en-US" sz="2800" dirty="0" smtClean="0"/>
              <a:t>		A. 3000/-	B. 30000/-  	C.  300/-	D. 30/-</a:t>
            </a:r>
          </a:p>
          <a:p>
            <a:pPr>
              <a:buNone/>
            </a:pPr>
            <a:r>
              <a:rPr lang="en-US" sz="2800" dirty="0" err="1" smtClean="0"/>
              <a:t>Ans</a:t>
            </a:r>
            <a:r>
              <a:rPr lang="en-US" sz="2800" dirty="0" smtClean="0"/>
              <a:t>:	 I = PRN/100 = 1000*10*3 /100 = </a:t>
            </a:r>
            <a:r>
              <a:rPr lang="en-US" sz="2800" b="1" dirty="0" smtClean="0">
                <a:solidFill>
                  <a:srgbClr val="FF0000"/>
                </a:solidFill>
              </a:rPr>
              <a:t>Rs.300/- </a:t>
            </a:r>
          </a:p>
          <a:p>
            <a:pPr>
              <a:buNone/>
            </a:pPr>
            <a:endParaRPr lang="en-US" sz="2800" b="1" dirty="0" smtClean="0"/>
          </a:p>
          <a:p>
            <a:pPr>
              <a:buNone/>
            </a:pPr>
            <a:endParaRPr lang="en-US" sz="2800" b="1" dirty="0" smtClean="0"/>
          </a:p>
          <a:p>
            <a:pPr>
              <a:buNone/>
            </a:pPr>
            <a:r>
              <a:rPr lang="en-US" sz="2800" dirty="0" smtClean="0"/>
              <a:t>	</a:t>
            </a:r>
            <a:endParaRPr lang="en-US" sz="2800" dirty="0"/>
          </a:p>
        </p:txBody>
      </p:sp>
      <p:sp>
        <p:nvSpPr>
          <p:cNvPr id="4" name="Date Placeholder 3"/>
          <p:cNvSpPr>
            <a:spLocks noGrp="1"/>
          </p:cNvSpPr>
          <p:nvPr>
            <p:ph type="dt" sz="half" idx="10"/>
          </p:nvPr>
        </p:nvSpPr>
        <p:spPr/>
        <p:txBody>
          <a:bodyPr/>
          <a:lstStyle/>
          <a:p>
            <a:fld id="{B707D9DE-DFB1-4D97-86A9-8920E19C751B}" type="datetime3">
              <a:rPr lang="en-US" smtClean="0"/>
              <a:pPr/>
              <a:t>26 August 2016</a:t>
            </a:fld>
            <a:endParaRPr lang="en-US"/>
          </a:p>
        </p:txBody>
      </p:sp>
      <p:sp>
        <p:nvSpPr>
          <p:cNvPr id="5" name="Footer Placeholder 4"/>
          <p:cNvSpPr>
            <a:spLocks noGrp="1"/>
          </p:cNvSpPr>
          <p:nvPr>
            <p:ph type="ftr" sz="quarter" idx="11"/>
          </p:nvPr>
        </p:nvSpPr>
        <p:spPr/>
        <p:txBody>
          <a:bodyPr/>
          <a:lstStyle/>
          <a:p>
            <a:r>
              <a:rPr lang="en-US" smtClean="0"/>
              <a:t>Prof.Bhusari, ACA Behavior School. M-9325595378</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Autofit/>
          </a:bodyPr>
          <a:lstStyle/>
          <a:p>
            <a:r>
              <a:rPr lang="en-US" sz="3200" dirty="0" smtClean="0">
                <a:solidFill>
                  <a:srgbClr val="FF0000"/>
                </a:solidFill>
              </a:rPr>
              <a:t>Practice - Gain &amp; Loss - Computation</a:t>
            </a:r>
            <a:endParaRPr lang="en-US" sz="3200" dirty="0">
              <a:solidFill>
                <a:srgbClr val="FF0000"/>
              </a:solidFill>
            </a:endParaRPr>
          </a:p>
        </p:txBody>
      </p:sp>
      <p:sp>
        <p:nvSpPr>
          <p:cNvPr id="3" name="Content Placeholder 2"/>
          <p:cNvSpPr>
            <a:spLocks noGrp="1"/>
          </p:cNvSpPr>
          <p:nvPr>
            <p:ph idx="1"/>
          </p:nvPr>
        </p:nvSpPr>
        <p:spPr>
          <a:xfrm>
            <a:off x="228600" y="838200"/>
            <a:ext cx="8686800" cy="5486400"/>
          </a:xfrm>
        </p:spPr>
        <p:txBody>
          <a:bodyPr>
            <a:normAutofit/>
          </a:bodyPr>
          <a:lstStyle/>
          <a:p>
            <a:pPr>
              <a:buNone/>
            </a:pPr>
            <a:r>
              <a:rPr lang="en-US" sz="2800" dirty="0" smtClean="0"/>
              <a:t>Q. </a:t>
            </a:r>
            <a:r>
              <a:rPr lang="en-US" sz="2800" dirty="0" err="1" smtClean="0"/>
              <a:t>Neha</a:t>
            </a:r>
            <a:r>
              <a:rPr lang="en-US" sz="2800" dirty="0" smtClean="0"/>
              <a:t> purchased school bag of Rs980. The shopkeeper gave her a discount of 40%. How much amount did </a:t>
            </a:r>
            <a:r>
              <a:rPr lang="en-US" sz="2800" dirty="0" err="1" smtClean="0"/>
              <a:t>Neha</a:t>
            </a:r>
            <a:r>
              <a:rPr lang="en-US" sz="2800" dirty="0" smtClean="0"/>
              <a:t> paid for the bag.</a:t>
            </a:r>
          </a:p>
          <a:p>
            <a:pPr>
              <a:buNone/>
            </a:pPr>
            <a:r>
              <a:rPr lang="en-US" sz="2800" dirty="0" smtClean="0"/>
              <a:t>		A. 500	      B.572	C. 392	  	 D. 300</a:t>
            </a:r>
          </a:p>
          <a:p>
            <a:pPr>
              <a:buNone/>
            </a:pPr>
            <a:endParaRPr lang="en-US" sz="2800" dirty="0" smtClean="0"/>
          </a:p>
          <a:p>
            <a:pPr>
              <a:buNone/>
            </a:pPr>
            <a:endParaRPr lang="en-US" sz="2800" dirty="0" smtClean="0"/>
          </a:p>
          <a:p>
            <a:pPr>
              <a:buNone/>
            </a:pPr>
            <a:r>
              <a:rPr lang="en-US" sz="2800" dirty="0" smtClean="0"/>
              <a:t>Q. </a:t>
            </a:r>
            <a:r>
              <a:rPr lang="en-US" sz="2800" dirty="0" err="1" smtClean="0"/>
              <a:t>Ashwini</a:t>
            </a:r>
            <a:r>
              <a:rPr lang="en-US" sz="2800" dirty="0" smtClean="0"/>
              <a:t> wants to buy a bottle of shampoo in a store where offer was sale of 60% off. The original price is Rs.38. How much will </a:t>
            </a:r>
            <a:r>
              <a:rPr lang="en-US" sz="2800" dirty="0" err="1" smtClean="0"/>
              <a:t>Ashwini</a:t>
            </a:r>
            <a:r>
              <a:rPr lang="en-US" sz="2800" dirty="0" smtClean="0"/>
              <a:t> pay if she buys it during the sale?</a:t>
            </a:r>
          </a:p>
          <a:p>
            <a:pPr>
              <a:buNone/>
            </a:pPr>
            <a:r>
              <a:rPr lang="en-US" sz="2800" dirty="0" smtClean="0"/>
              <a:t>		 A. 14.80	      B.15.20	C. 14.00  	 D. 23.00</a:t>
            </a:r>
          </a:p>
          <a:p>
            <a:pPr>
              <a:buNone/>
            </a:pPr>
            <a:endParaRPr lang="en-US" sz="2800" dirty="0" smtClean="0"/>
          </a:p>
          <a:p>
            <a:pPr>
              <a:buNone/>
            </a:pPr>
            <a:endParaRPr lang="en-US" sz="2800" dirty="0" smtClean="0"/>
          </a:p>
          <a:p>
            <a:pPr>
              <a:buNone/>
            </a:pPr>
            <a:endParaRPr lang="en-US" sz="2800" dirty="0" smtClean="0"/>
          </a:p>
          <a:p>
            <a:pPr>
              <a:buNone/>
            </a:pPr>
            <a:endParaRPr lang="en-US" sz="2800" dirty="0"/>
          </a:p>
        </p:txBody>
      </p:sp>
      <p:sp>
        <p:nvSpPr>
          <p:cNvPr id="4" name="Date Placeholder 3"/>
          <p:cNvSpPr>
            <a:spLocks noGrp="1"/>
          </p:cNvSpPr>
          <p:nvPr>
            <p:ph type="dt" sz="half" idx="10"/>
          </p:nvPr>
        </p:nvSpPr>
        <p:spPr/>
        <p:txBody>
          <a:bodyPr/>
          <a:lstStyle/>
          <a:p>
            <a:fld id="{B707D9DE-DFB1-4D97-86A9-8920E19C751B}" type="datetime3">
              <a:rPr lang="en-US" smtClean="0"/>
              <a:pPr/>
              <a:t>26 August 2016</a:t>
            </a:fld>
            <a:endParaRPr lang="en-US"/>
          </a:p>
        </p:txBody>
      </p:sp>
      <p:sp>
        <p:nvSpPr>
          <p:cNvPr id="5" name="Footer Placeholder 4"/>
          <p:cNvSpPr>
            <a:spLocks noGrp="1"/>
          </p:cNvSpPr>
          <p:nvPr>
            <p:ph type="ftr" sz="quarter" idx="11"/>
          </p:nvPr>
        </p:nvSpPr>
        <p:spPr/>
        <p:txBody>
          <a:bodyPr/>
          <a:lstStyle/>
          <a:p>
            <a:r>
              <a:rPr lang="en-US" smtClean="0"/>
              <a:t>Prof.Bhusari, ACA Behavior School. M-9325595378</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096000"/>
          </a:xfrm>
        </p:spPr>
        <p:txBody>
          <a:bodyPr>
            <a:normAutofit/>
          </a:bodyPr>
          <a:lstStyle/>
          <a:p>
            <a:pPr>
              <a:buNone/>
            </a:pPr>
            <a:r>
              <a:rPr lang="en-US" sz="2800" dirty="0" smtClean="0"/>
              <a:t>Q. Ramesh buys an old scooter for Rs4700 and spends Rs.800 on its repairs. If he sells the scooter for Rs.5800, his gain percent is,</a:t>
            </a:r>
          </a:p>
          <a:p>
            <a:pPr lvl="0">
              <a:buNone/>
            </a:pPr>
            <a:r>
              <a:rPr lang="en-US" sz="2800" dirty="0" smtClean="0"/>
              <a:t>		A. 5.95%	B</a:t>
            </a:r>
            <a:r>
              <a:rPr lang="en-US" sz="2800" b="1" dirty="0" smtClean="0"/>
              <a:t>. </a:t>
            </a:r>
            <a:r>
              <a:rPr lang="en-US" sz="2800" dirty="0" smtClean="0"/>
              <a:t>5</a:t>
            </a:r>
            <a:r>
              <a:rPr lang="en-US" sz="2800" b="1" dirty="0" smtClean="0"/>
              <a:t>.</a:t>
            </a:r>
            <a:r>
              <a:rPr lang="en-US" sz="2800" dirty="0" smtClean="0"/>
              <a:t>45%	C. 6.45%	D. 6.95%</a:t>
            </a:r>
          </a:p>
          <a:p>
            <a:pPr>
              <a:buNone/>
            </a:pPr>
            <a:endParaRPr lang="en-US" sz="2800" dirty="0" smtClean="0"/>
          </a:p>
          <a:p>
            <a:pPr>
              <a:buNone/>
            </a:pPr>
            <a:r>
              <a:rPr lang="en-US" sz="2800" dirty="0" smtClean="0"/>
              <a:t>Q</a:t>
            </a:r>
            <a:r>
              <a:rPr lang="en-US" sz="2800" b="1" dirty="0" smtClean="0"/>
              <a:t>.</a:t>
            </a:r>
            <a:r>
              <a:rPr lang="en-US" sz="2800" dirty="0" smtClean="0"/>
              <a:t> Find S.P when C.P= Rs 56.25, gain=20%.</a:t>
            </a:r>
          </a:p>
          <a:p>
            <a:pPr>
              <a:buNone/>
            </a:pPr>
            <a:r>
              <a:rPr lang="en-US" sz="2800" dirty="0" smtClean="0"/>
              <a:t>		A) 68.34	B) 67.50	C) 70.30	D) 66.66</a:t>
            </a:r>
          </a:p>
          <a:p>
            <a:pPr>
              <a:buNone/>
            </a:pPr>
            <a:endParaRPr lang="en-US" sz="2800" dirty="0" smtClean="0"/>
          </a:p>
          <a:p>
            <a:pPr>
              <a:buNone/>
            </a:pPr>
            <a:r>
              <a:rPr lang="en-US" sz="2800" dirty="0" smtClean="0"/>
              <a:t>Q. If the cost of an article is x , and discount given is y% of cost. The selling price of x is (HCL)</a:t>
            </a:r>
          </a:p>
          <a:p>
            <a:pPr marL="514350" indent="-514350">
              <a:buNone/>
            </a:pPr>
            <a:r>
              <a:rPr lang="fr-FR" sz="2800" dirty="0" smtClean="0"/>
              <a:t>         		A</a:t>
            </a:r>
            <a:r>
              <a:rPr lang="fr-FR" sz="2800" b="1" dirty="0" smtClean="0">
                <a:solidFill>
                  <a:srgbClr val="FF0000"/>
                </a:solidFill>
              </a:rPr>
              <a:t>.</a:t>
            </a:r>
            <a:r>
              <a:rPr lang="fr-FR" sz="2800" dirty="0" smtClean="0"/>
              <a:t> x (1- y / 100)	        B. y (1- x /100)</a:t>
            </a:r>
          </a:p>
          <a:p>
            <a:pPr marL="514350" indent="-514350">
              <a:buNone/>
            </a:pPr>
            <a:r>
              <a:rPr lang="en-US" sz="2800" dirty="0" smtClean="0"/>
              <a:t> 			</a:t>
            </a:r>
            <a:r>
              <a:rPr lang="fr-FR" sz="2800" dirty="0" smtClean="0"/>
              <a:t>C. x (100 - y / 100)	        D. y (10 - x /100)</a:t>
            </a:r>
            <a:endParaRPr lang="en-US" sz="2800" dirty="0" smtClean="0"/>
          </a:p>
          <a:p>
            <a:pPr>
              <a:buNone/>
            </a:pPr>
            <a:endParaRPr lang="en-US" sz="2800" dirty="0"/>
          </a:p>
        </p:txBody>
      </p:sp>
      <p:sp>
        <p:nvSpPr>
          <p:cNvPr id="4" name="Date Placeholder 3"/>
          <p:cNvSpPr>
            <a:spLocks noGrp="1"/>
          </p:cNvSpPr>
          <p:nvPr>
            <p:ph type="dt" sz="half" idx="10"/>
          </p:nvPr>
        </p:nvSpPr>
        <p:spPr/>
        <p:txBody>
          <a:bodyPr/>
          <a:lstStyle/>
          <a:p>
            <a:fld id="{B707D9DE-DFB1-4D97-86A9-8920E19C751B}" type="datetime3">
              <a:rPr lang="en-US" smtClean="0"/>
              <a:pPr/>
              <a:t>26 August 2016</a:t>
            </a:fld>
            <a:endParaRPr lang="en-US"/>
          </a:p>
        </p:txBody>
      </p:sp>
      <p:sp>
        <p:nvSpPr>
          <p:cNvPr id="5" name="Footer Placeholder 4"/>
          <p:cNvSpPr>
            <a:spLocks noGrp="1"/>
          </p:cNvSpPr>
          <p:nvPr>
            <p:ph type="ftr" sz="quarter" idx="11"/>
          </p:nvPr>
        </p:nvSpPr>
        <p:spPr/>
        <p:txBody>
          <a:bodyPr/>
          <a:lstStyle/>
          <a:p>
            <a:r>
              <a:rPr lang="en-US" smtClean="0"/>
              <a:t>Prof.Bhusari, ACA Behavior School. M-9325595378</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a:bodyPr>
          <a:lstStyle/>
          <a:p>
            <a:r>
              <a:rPr lang="en-US" sz="3000" b="1" dirty="0" smtClean="0">
                <a:solidFill>
                  <a:srgbClr val="FF0000"/>
                </a:solidFill>
              </a:rPr>
              <a:t>Numerical Computation </a:t>
            </a:r>
            <a:endParaRPr lang="en-US" sz="3000" b="1" dirty="0">
              <a:solidFill>
                <a:srgbClr val="FF0000"/>
              </a:solidFill>
            </a:endParaRPr>
          </a:p>
        </p:txBody>
      </p:sp>
      <p:sp>
        <p:nvSpPr>
          <p:cNvPr id="3" name="Content Placeholder 2"/>
          <p:cNvSpPr>
            <a:spLocks noGrp="1"/>
          </p:cNvSpPr>
          <p:nvPr>
            <p:ph idx="1"/>
          </p:nvPr>
        </p:nvSpPr>
        <p:spPr>
          <a:xfrm>
            <a:off x="457200" y="838200"/>
            <a:ext cx="8458200" cy="5562600"/>
          </a:xfrm>
        </p:spPr>
        <p:txBody>
          <a:bodyPr>
            <a:normAutofit fontScale="55000" lnSpcReduction="20000"/>
          </a:bodyPr>
          <a:lstStyle/>
          <a:p>
            <a:pPr>
              <a:buNone/>
            </a:pPr>
            <a:r>
              <a:rPr lang="en-US" sz="3800" b="1" dirty="0" smtClean="0"/>
              <a:t>Q. Add four numbers to mark correct answer   393 + 4658 + 3790 + 67 </a:t>
            </a:r>
          </a:p>
          <a:p>
            <a:pPr>
              <a:buNone/>
            </a:pPr>
            <a:r>
              <a:rPr lang="en-US" sz="3800" dirty="0" smtClean="0"/>
              <a:t>Options:   A. 7908 	B. 8608		C. 8898		D. 8908</a:t>
            </a:r>
          </a:p>
          <a:p>
            <a:pPr>
              <a:buNone/>
            </a:pPr>
            <a:endParaRPr lang="en-US" sz="3800" b="1" dirty="0" smtClean="0"/>
          </a:p>
          <a:p>
            <a:pPr>
              <a:buNone/>
            </a:pPr>
            <a:r>
              <a:rPr lang="en-US" sz="3800" b="1" dirty="0" smtClean="0"/>
              <a:t>Q. Subtract  5473 – 2987</a:t>
            </a:r>
          </a:p>
          <a:p>
            <a:pPr>
              <a:buNone/>
            </a:pPr>
            <a:r>
              <a:rPr lang="en-US" sz="3800" dirty="0" smtClean="0"/>
              <a:t>Options:   A. 2485	B. 2486		C. 2496		D. 3486	</a:t>
            </a:r>
          </a:p>
          <a:p>
            <a:pPr>
              <a:buNone/>
            </a:pPr>
            <a:endParaRPr lang="en-US" sz="3800" b="1" dirty="0" smtClean="0"/>
          </a:p>
          <a:p>
            <a:pPr>
              <a:buNone/>
            </a:pPr>
            <a:r>
              <a:rPr lang="en-US" sz="3800" b="1" dirty="0" smtClean="0"/>
              <a:t>Q. What is the value of this multiplication  6876 x 879</a:t>
            </a:r>
          </a:p>
          <a:p>
            <a:pPr>
              <a:buNone/>
            </a:pPr>
            <a:r>
              <a:rPr lang="en-US" sz="3800" dirty="0" smtClean="0"/>
              <a:t>Option: A. 6044004 	B. 6440404	C. 6040404 	D. 6040404</a:t>
            </a:r>
          </a:p>
          <a:p>
            <a:pPr>
              <a:buNone/>
            </a:pPr>
            <a:endParaRPr lang="en-US" sz="3800" dirty="0" smtClean="0"/>
          </a:p>
          <a:p>
            <a:pPr>
              <a:buNone/>
            </a:pPr>
            <a:r>
              <a:rPr lang="en-US" sz="3800" b="1" dirty="0" smtClean="0"/>
              <a:t>Q . 27% of 28 is</a:t>
            </a:r>
          </a:p>
          <a:p>
            <a:pPr marL="457200" indent="-457200">
              <a:buAutoNum type="alphaUcPeriod"/>
            </a:pPr>
            <a:r>
              <a:rPr lang="en-US" sz="3800" dirty="0" smtClean="0"/>
              <a:t>6.57		B. 5.67		C. 7.56	 	D.6.56</a:t>
            </a:r>
          </a:p>
          <a:p>
            <a:pPr marL="457200" indent="-457200">
              <a:buAutoNum type="alphaUcPeriod"/>
            </a:pPr>
            <a:endParaRPr lang="en-US" sz="3800" dirty="0" smtClean="0"/>
          </a:p>
          <a:p>
            <a:pPr marL="457200" indent="-457200">
              <a:buNone/>
            </a:pPr>
            <a:r>
              <a:rPr lang="en-US" sz="3800" b="1" dirty="0" smtClean="0"/>
              <a:t>Q. Simplify 4 + [–1(–2 – 1)]</a:t>
            </a:r>
            <a:r>
              <a:rPr lang="en-US" sz="3800" b="1" baseline="30000" dirty="0" smtClean="0"/>
              <a:t>2</a:t>
            </a:r>
            <a:endParaRPr lang="en-US" sz="3800" dirty="0" smtClean="0"/>
          </a:p>
          <a:p>
            <a:pPr marL="457200" indent="-457200">
              <a:buNone/>
            </a:pPr>
            <a:r>
              <a:rPr lang="en-US" sz="3800" dirty="0" smtClean="0"/>
              <a:t>A. 13</a:t>
            </a:r>
            <a:r>
              <a:rPr lang="en-US" sz="3800" smtClean="0"/>
              <a:t>			B</a:t>
            </a:r>
            <a:r>
              <a:rPr lang="en-US" sz="3800" dirty="0" smtClean="0"/>
              <a:t>. 20		C. 8		D. 6</a:t>
            </a:r>
          </a:p>
          <a:p>
            <a:pPr marL="457200" indent="-457200">
              <a:buNone/>
            </a:pPr>
            <a:endParaRPr lang="en-US" sz="3800" dirty="0" smtClean="0"/>
          </a:p>
          <a:p>
            <a:pPr>
              <a:buNone/>
            </a:pPr>
            <a:r>
              <a:rPr lang="en-US" sz="3800" b="1" dirty="0" smtClean="0"/>
              <a:t>The rule is bracket then order then multiplication &amp; division then addition &amp; subtraction. </a:t>
            </a:r>
          </a:p>
          <a:p>
            <a:pPr>
              <a:buNone/>
            </a:pPr>
            <a:endParaRPr lang="en-US" sz="2400" dirty="0" smtClean="0"/>
          </a:p>
        </p:txBody>
      </p:sp>
      <p:sp>
        <p:nvSpPr>
          <p:cNvPr id="4" name="Date Placeholder 3"/>
          <p:cNvSpPr>
            <a:spLocks noGrp="1"/>
          </p:cNvSpPr>
          <p:nvPr>
            <p:ph type="dt" sz="half" idx="10"/>
          </p:nvPr>
        </p:nvSpPr>
        <p:spPr/>
        <p:txBody>
          <a:bodyPr/>
          <a:lstStyle/>
          <a:p>
            <a:fld id="{5B2E6AE5-1A24-4804-BE45-DCF196D82F52}" type="datetime3">
              <a:rPr lang="en-US" smtClean="0"/>
              <a:pPr/>
              <a:t>26 August 2016</a:t>
            </a:fld>
            <a:endParaRPr lang="en-US"/>
          </a:p>
        </p:txBody>
      </p:sp>
      <p:sp>
        <p:nvSpPr>
          <p:cNvPr id="5" name="Footer Placeholder 4"/>
          <p:cNvSpPr>
            <a:spLocks noGrp="1"/>
          </p:cNvSpPr>
          <p:nvPr>
            <p:ph type="ftr" sz="quarter" idx="11"/>
          </p:nvPr>
        </p:nvSpPr>
        <p:spPr/>
        <p:txBody>
          <a:bodyPr/>
          <a:lstStyle/>
          <a:p>
            <a:r>
              <a:rPr lang="en-US" smtClean="0"/>
              <a:t>Prof.Bhusari, ACA Behavior School. M-9325595378</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Autofit/>
          </a:bodyPr>
          <a:lstStyle/>
          <a:p>
            <a:r>
              <a:rPr lang="en-US" sz="3200" dirty="0" smtClean="0">
                <a:solidFill>
                  <a:srgbClr val="FF0000"/>
                </a:solidFill>
              </a:rPr>
              <a:t>Practice – Gain &amp; Loss - Interpretation</a:t>
            </a:r>
            <a:endParaRPr lang="en-US" sz="3200" dirty="0">
              <a:solidFill>
                <a:srgbClr val="FF0000"/>
              </a:solidFill>
            </a:endParaRPr>
          </a:p>
        </p:txBody>
      </p:sp>
      <p:sp>
        <p:nvSpPr>
          <p:cNvPr id="3" name="Content Placeholder 2"/>
          <p:cNvSpPr>
            <a:spLocks noGrp="1"/>
          </p:cNvSpPr>
          <p:nvPr>
            <p:ph idx="1"/>
          </p:nvPr>
        </p:nvSpPr>
        <p:spPr>
          <a:xfrm>
            <a:off x="228600" y="838200"/>
            <a:ext cx="8686800" cy="5486400"/>
          </a:xfrm>
        </p:spPr>
        <p:txBody>
          <a:bodyPr>
            <a:normAutofit lnSpcReduction="10000"/>
          </a:bodyPr>
          <a:lstStyle/>
          <a:p>
            <a:pPr>
              <a:buNone/>
            </a:pPr>
            <a:r>
              <a:rPr lang="en-US" sz="2800" dirty="0" smtClean="0"/>
              <a:t>Q. Calculate the interest if Rs1000/- is given @10% for 3 years?</a:t>
            </a:r>
          </a:p>
          <a:p>
            <a:pPr>
              <a:buNone/>
            </a:pPr>
            <a:r>
              <a:rPr lang="en-US" sz="2800" dirty="0" smtClean="0"/>
              <a:t>		A. 3000/-	B. 30000/-  	C.  300/-	D. 30/-</a:t>
            </a:r>
          </a:p>
          <a:p>
            <a:pPr>
              <a:buNone/>
            </a:pPr>
            <a:endParaRPr lang="en-US" sz="2800" dirty="0" smtClean="0"/>
          </a:p>
          <a:p>
            <a:pPr>
              <a:buNone/>
            </a:pPr>
            <a:r>
              <a:rPr lang="en-US" sz="2800" dirty="0" smtClean="0"/>
              <a:t>Q. At what rate </a:t>
            </a:r>
            <a:r>
              <a:rPr lang="en-US" sz="2800" dirty="0" err="1" smtClean="0"/>
              <a:t>p.c.p.a</a:t>
            </a:r>
            <a:r>
              <a:rPr lang="en-US" sz="2800" dirty="0" smtClean="0"/>
              <a:t>. Rs2000/- will amount to Rs.3000/- in period of five years?</a:t>
            </a:r>
          </a:p>
          <a:p>
            <a:pPr>
              <a:buNone/>
            </a:pPr>
            <a:r>
              <a:rPr lang="en-US" sz="2800" dirty="0" smtClean="0"/>
              <a:t>		A. 10%	B. 100%	C.  5%		D. 20%</a:t>
            </a:r>
          </a:p>
          <a:p>
            <a:pPr>
              <a:buNone/>
            </a:pPr>
            <a:endParaRPr lang="en-US" sz="2800" dirty="0" smtClean="0"/>
          </a:p>
          <a:p>
            <a:pPr>
              <a:buNone/>
            </a:pPr>
            <a:r>
              <a:rPr lang="en-US" sz="2800" dirty="0" smtClean="0"/>
              <a:t>Q</a:t>
            </a:r>
            <a:r>
              <a:rPr lang="en-US" sz="2800" b="1" dirty="0" smtClean="0"/>
              <a:t>. </a:t>
            </a:r>
            <a:r>
              <a:rPr lang="en-US" sz="2800" dirty="0" smtClean="0"/>
              <a:t>A and B are partners in a business. A contributes 1/4 of the capital for 15 months and B received 2/3 of the profit .For how long B’s money was used.</a:t>
            </a:r>
          </a:p>
          <a:p>
            <a:pPr>
              <a:buNone/>
            </a:pPr>
            <a:r>
              <a:rPr lang="en-US" sz="2800" dirty="0" smtClean="0"/>
              <a:t>           A. 6 M	B. 9 M 	C.  10 M   	D. 12 M</a:t>
            </a:r>
          </a:p>
          <a:p>
            <a:pPr>
              <a:buNone/>
            </a:pPr>
            <a:endParaRPr lang="en-US" sz="2800" dirty="0" smtClean="0"/>
          </a:p>
          <a:p>
            <a:pPr>
              <a:buNone/>
            </a:pPr>
            <a:endParaRPr lang="en-US" sz="2800" dirty="0"/>
          </a:p>
        </p:txBody>
      </p:sp>
      <p:sp>
        <p:nvSpPr>
          <p:cNvPr id="4" name="Date Placeholder 3"/>
          <p:cNvSpPr>
            <a:spLocks noGrp="1"/>
          </p:cNvSpPr>
          <p:nvPr>
            <p:ph type="dt" sz="half" idx="10"/>
          </p:nvPr>
        </p:nvSpPr>
        <p:spPr/>
        <p:txBody>
          <a:bodyPr/>
          <a:lstStyle/>
          <a:p>
            <a:fld id="{B707D9DE-DFB1-4D97-86A9-8920E19C751B}" type="datetime3">
              <a:rPr lang="en-US" smtClean="0"/>
              <a:pPr/>
              <a:t>26 August 2016</a:t>
            </a:fld>
            <a:endParaRPr lang="en-US"/>
          </a:p>
        </p:txBody>
      </p:sp>
      <p:sp>
        <p:nvSpPr>
          <p:cNvPr id="5" name="Footer Placeholder 4"/>
          <p:cNvSpPr>
            <a:spLocks noGrp="1"/>
          </p:cNvSpPr>
          <p:nvPr>
            <p:ph type="ftr" sz="quarter" idx="11"/>
          </p:nvPr>
        </p:nvSpPr>
        <p:spPr/>
        <p:txBody>
          <a:bodyPr/>
          <a:lstStyle/>
          <a:p>
            <a:r>
              <a:rPr lang="en-US" smtClean="0"/>
              <a:t>Prof.Bhusari, ACA Behavior School. M-9325595378</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Autofit/>
          </a:bodyPr>
          <a:lstStyle/>
          <a:p>
            <a:r>
              <a:rPr lang="en-US" sz="3200" dirty="0" smtClean="0">
                <a:solidFill>
                  <a:srgbClr val="FF0000"/>
                </a:solidFill>
              </a:rPr>
              <a:t>Practice – Gain &amp; Loss - Cognition</a:t>
            </a:r>
            <a:endParaRPr lang="en-US" sz="3200" dirty="0">
              <a:solidFill>
                <a:srgbClr val="FF0000"/>
              </a:solidFill>
            </a:endParaRPr>
          </a:p>
        </p:txBody>
      </p:sp>
      <p:sp>
        <p:nvSpPr>
          <p:cNvPr id="3" name="Content Placeholder 2"/>
          <p:cNvSpPr>
            <a:spLocks noGrp="1"/>
          </p:cNvSpPr>
          <p:nvPr>
            <p:ph idx="1"/>
          </p:nvPr>
        </p:nvSpPr>
        <p:spPr>
          <a:xfrm>
            <a:off x="228600" y="838200"/>
            <a:ext cx="8686800" cy="5486400"/>
          </a:xfrm>
        </p:spPr>
        <p:txBody>
          <a:bodyPr>
            <a:normAutofit/>
          </a:bodyPr>
          <a:lstStyle/>
          <a:p>
            <a:pPr>
              <a:buNone/>
            </a:pPr>
            <a:r>
              <a:rPr lang="en-US" sz="2800" b="1" dirty="0" smtClean="0"/>
              <a:t>Q. </a:t>
            </a:r>
            <a:r>
              <a:rPr lang="en-US" sz="2800" dirty="0" smtClean="0"/>
              <a:t>Initial profit was 25%. Cost price increased by 20% and selling price increased by Rs.200. Due to this the profit become 9%. Find the initial cost price?</a:t>
            </a:r>
          </a:p>
          <a:p>
            <a:pPr>
              <a:buNone/>
            </a:pPr>
            <a:r>
              <a:rPr lang="en-US" sz="2400" dirty="0" smtClean="0"/>
              <a:t>	</a:t>
            </a:r>
            <a:r>
              <a:rPr lang="en-US" sz="2800" dirty="0" smtClean="0"/>
              <a:t>A. 3000	B. 3500	C.3600	D. 3750    E. 4000</a:t>
            </a:r>
          </a:p>
          <a:p>
            <a:pPr>
              <a:buNone/>
            </a:pPr>
            <a:endParaRPr lang="en-US" sz="2800" dirty="0" smtClean="0"/>
          </a:p>
          <a:p>
            <a:pPr>
              <a:buNone/>
            </a:pPr>
            <a:r>
              <a:rPr lang="en-US" sz="2800" dirty="0" smtClean="0"/>
              <a:t>Q. After giving discount of 20% there is still profit of 20%. Find the profit percentage if the discount is 30%?</a:t>
            </a:r>
          </a:p>
          <a:p>
            <a:pPr>
              <a:buNone/>
            </a:pPr>
            <a:r>
              <a:rPr lang="en-US" sz="2800" dirty="0" smtClean="0"/>
              <a:t>	A. 2%	B. 4%		C.7%		D. 10%	E. 5%</a:t>
            </a:r>
          </a:p>
          <a:p>
            <a:pPr>
              <a:buNone/>
            </a:pPr>
            <a:endParaRPr lang="en-US" sz="2800" dirty="0"/>
          </a:p>
        </p:txBody>
      </p:sp>
      <p:sp>
        <p:nvSpPr>
          <p:cNvPr id="4" name="Date Placeholder 3"/>
          <p:cNvSpPr>
            <a:spLocks noGrp="1"/>
          </p:cNvSpPr>
          <p:nvPr>
            <p:ph type="dt" sz="half" idx="10"/>
          </p:nvPr>
        </p:nvSpPr>
        <p:spPr/>
        <p:txBody>
          <a:bodyPr/>
          <a:lstStyle/>
          <a:p>
            <a:fld id="{B707D9DE-DFB1-4D97-86A9-8920E19C751B}" type="datetime3">
              <a:rPr lang="en-US" smtClean="0"/>
              <a:pPr/>
              <a:t>26 August 2016</a:t>
            </a:fld>
            <a:endParaRPr lang="en-US"/>
          </a:p>
        </p:txBody>
      </p:sp>
      <p:sp>
        <p:nvSpPr>
          <p:cNvPr id="5" name="Footer Placeholder 4"/>
          <p:cNvSpPr>
            <a:spLocks noGrp="1"/>
          </p:cNvSpPr>
          <p:nvPr>
            <p:ph type="ftr" sz="quarter" idx="11"/>
          </p:nvPr>
        </p:nvSpPr>
        <p:spPr/>
        <p:txBody>
          <a:bodyPr/>
          <a:lstStyle/>
          <a:p>
            <a:r>
              <a:rPr lang="en-US" smtClean="0"/>
              <a:t>Prof.Bhusari, ACA Behavior School. M-9325595378</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Autofit/>
          </a:bodyPr>
          <a:lstStyle/>
          <a:p>
            <a:r>
              <a:rPr lang="en-US" sz="3200" dirty="0" smtClean="0">
                <a:solidFill>
                  <a:srgbClr val="FF0000"/>
                </a:solidFill>
              </a:rPr>
              <a:t> Gain &amp; Loss - Reasoning</a:t>
            </a:r>
            <a:endParaRPr lang="en-US" sz="3200" dirty="0">
              <a:solidFill>
                <a:srgbClr val="FF0000"/>
              </a:solidFill>
            </a:endParaRPr>
          </a:p>
        </p:txBody>
      </p:sp>
      <p:sp>
        <p:nvSpPr>
          <p:cNvPr id="3" name="Content Placeholder 2"/>
          <p:cNvSpPr>
            <a:spLocks noGrp="1"/>
          </p:cNvSpPr>
          <p:nvPr>
            <p:ph idx="1"/>
          </p:nvPr>
        </p:nvSpPr>
        <p:spPr>
          <a:xfrm>
            <a:off x="304800" y="838200"/>
            <a:ext cx="8610600" cy="5486400"/>
          </a:xfrm>
        </p:spPr>
        <p:txBody>
          <a:bodyPr>
            <a:noAutofit/>
          </a:bodyPr>
          <a:lstStyle/>
          <a:p>
            <a:pPr>
              <a:buNone/>
            </a:pPr>
            <a:r>
              <a:rPr lang="en-US" sz="2400" b="1" dirty="0" smtClean="0"/>
              <a:t>Q</a:t>
            </a:r>
            <a:r>
              <a:rPr lang="en-US" sz="2400" dirty="0" smtClean="0"/>
              <a:t>. </a:t>
            </a:r>
            <a:r>
              <a:rPr lang="en-US" sz="2400" dirty="0" err="1" smtClean="0"/>
              <a:t>Naresh</a:t>
            </a:r>
            <a:r>
              <a:rPr lang="en-US" sz="2400" dirty="0" smtClean="0"/>
              <a:t>, </a:t>
            </a:r>
            <a:r>
              <a:rPr lang="en-US" sz="2400" dirty="0" err="1" smtClean="0"/>
              <a:t>Madhu</a:t>
            </a:r>
            <a:r>
              <a:rPr lang="en-US" sz="2400" dirty="0" smtClean="0"/>
              <a:t> and </a:t>
            </a:r>
            <a:r>
              <a:rPr lang="en-US" sz="2400" dirty="0" err="1" smtClean="0"/>
              <a:t>pavan</a:t>
            </a:r>
            <a:r>
              <a:rPr lang="en-US" sz="2400" dirty="0" smtClean="0"/>
              <a:t> started a business by investing Rs. 1, 20,000, Rs. 1, 35,000 and Rs 1, 50,000   respectively. Find the share of </a:t>
            </a:r>
            <a:r>
              <a:rPr lang="en-US" sz="2400" dirty="0" err="1" smtClean="0"/>
              <a:t>Pavan</a:t>
            </a:r>
            <a:r>
              <a:rPr lang="en-US" sz="2400" dirty="0" smtClean="0"/>
              <a:t>, out of an annual profit of Rs 56,700.</a:t>
            </a:r>
          </a:p>
          <a:p>
            <a:pPr>
              <a:buNone/>
            </a:pPr>
            <a:r>
              <a:rPr lang="en-US" sz="2400" dirty="0" smtClean="0"/>
              <a:t>		A) 16, 800 	B) 18, 900	  C) 21, 000  	D) none</a:t>
            </a:r>
          </a:p>
          <a:p>
            <a:pPr>
              <a:buNone/>
            </a:pPr>
            <a:endParaRPr lang="en-US" sz="2400" dirty="0" smtClean="0"/>
          </a:p>
          <a:p>
            <a:pPr>
              <a:buNone/>
            </a:pPr>
            <a:r>
              <a:rPr lang="en-US" sz="2400" b="1" dirty="0" smtClean="0"/>
              <a:t>Q. </a:t>
            </a:r>
            <a:r>
              <a:rPr lang="en-US" sz="2400" dirty="0" smtClean="0"/>
              <a:t>A shopkeeper sells some articles at the profit of 25% on the original price. What is the exact amount of profit? To find the answer, which of the following information given in Statements I and II is/are necessary? </a:t>
            </a:r>
          </a:p>
          <a:p>
            <a:pPr>
              <a:buNone/>
            </a:pPr>
            <a:r>
              <a:rPr lang="en-US" sz="2400" b="1" dirty="0" smtClean="0"/>
              <a:t>		I. Sale price of the article         II. Number of articles sold </a:t>
            </a:r>
            <a:endParaRPr lang="en-US" sz="2400" dirty="0" smtClean="0"/>
          </a:p>
          <a:p>
            <a:pPr>
              <a:buNone/>
            </a:pPr>
            <a:r>
              <a:rPr lang="en-US" sz="2400" dirty="0" smtClean="0"/>
              <a:t>	A. Only I is necessary 		B. Only II is necessary</a:t>
            </a:r>
          </a:p>
          <a:p>
            <a:pPr>
              <a:buNone/>
            </a:pPr>
            <a:r>
              <a:rPr lang="en-US" sz="2400" dirty="0" smtClean="0"/>
              <a:t>	C. Either I or II is necessary		D</a:t>
            </a:r>
            <a:r>
              <a:rPr lang="en-US" sz="2400" b="1" dirty="0" smtClean="0">
                <a:solidFill>
                  <a:srgbClr val="FF0000"/>
                </a:solidFill>
              </a:rPr>
              <a:t>.</a:t>
            </a:r>
            <a:r>
              <a:rPr lang="en-US" sz="2400" dirty="0" smtClean="0"/>
              <a:t> Both I or II is necessary</a:t>
            </a:r>
          </a:p>
          <a:p>
            <a:pPr>
              <a:buNone/>
            </a:pPr>
            <a:r>
              <a:rPr lang="en-US" sz="2400" dirty="0" smtClean="0"/>
              <a:t>	E. None of these</a:t>
            </a:r>
            <a:endParaRPr lang="en-US" sz="2400" dirty="0"/>
          </a:p>
        </p:txBody>
      </p:sp>
      <p:sp>
        <p:nvSpPr>
          <p:cNvPr id="4" name="Date Placeholder 3"/>
          <p:cNvSpPr>
            <a:spLocks noGrp="1"/>
          </p:cNvSpPr>
          <p:nvPr>
            <p:ph type="dt" sz="half" idx="10"/>
          </p:nvPr>
        </p:nvSpPr>
        <p:spPr/>
        <p:txBody>
          <a:bodyPr/>
          <a:lstStyle/>
          <a:p>
            <a:fld id="{B707D9DE-DFB1-4D97-86A9-8920E19C751B}" type="datetime3">
              <a:rPr lang="en-US" smtClean="0"/>
              <a:pPr/>
              <a:t>26 August 2016</a:t>
            </a:fld>
            <a:endParaRPr lang="en-US"/>
          </a:p>
        </p:txBody>
      </p:sp>
      <p:sp>
        <p:nvSpPr>
          <p:cNvPr id="5" name="Footer Placeholder 4"/>
          <p:cNvSpPr>
            <a:spLocks noGrp="1"/>
          </p:cNvSpPr>
          <p:nvPr>
            <p:ph type="ftr" sz="quarter" idx="11"/>
          </p:nvPr>
        </p:nvSpPr>
        <p:spPr/>
        <p:txBody>
          <a:bodyPr/>
          <a:lstStyle/>
          <a:p>
            <a:r>
              <a:rPr lang="en-US" smtClean="0"/>
              <a:t>Prof.Bhusari, ACA Behavior School. M-9325595378</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096000"/>
          </a:xfrm>
        </p:spPr>
        <p:txBody>
          <a:bodyPr>
            <a:normAutofit/>
          </a:bodyPr>
          <a:lstStyle/>
          <a:p>
            <a:pPr>
              <a:buNone/>
            </a:pPr>
            <a:r>
              <a:rPr lang="en-US" sz="2800" dirty="0" smtClean="0"/>
              <a:t>Q. </a:t>
            </a:r>
            <a:r>
              <a:rPr lang="en-US" sz="2800" dirty="0" err="1" smtClean="0"/>
              <a:t>Neha</a:t>
            </a:r>
            <a:r>
              <a:rPr lang="en-US" sz="2800" dirty="0" smtClean="0"/>
              <a:t> purchased school bag of Rs980. The shopkeeper gave her a discount of 19%. How much amount did </a:t>
            </a:r>
            <a:r>
              <a:rPr lang="en-US" sz="2800" dirty="0" err="1" smtClean="0"/>
              <a:t>Neha</a:t>
            </a:r>
            <a:r>
              <a:rPr lang="en-US" sz="2800" dirty="0" smtClean="0"/>
              <a:t> paid for the bag.</a:t>
            </a:r>
          </a:p>
          <a:p>
            <a:pPr>
              <a:buNone/>
            </a:pPr>
            <a:r>
              <a:rPr lang="en-US" sz="2800" dirty="0" smtClean="0"/>
              <a:t>		A. 793.80	B. 783.80	C.803.80	D. 813.80</a:t>
            </a:r>
          </a:p>
          <a:p>
            <a:pPr>
              <a:buNone/>
            </a:pPr>
            <a:r>
              <a:rPr lang="en-US" sz="2800" dirty="0" err="1" smtClean="0">
                <a:solidFill>
                  <a:schemeClr val="bg1">
                    <a:lumMod val="95000"/>
                  </a:schemeClr>
                </a:solidFill>
              </a:rPr>
              <a:t>Ans</a:t>
            </a:r>
            <a:r>
              <a:rPr lang="en-US" sz="2800" dirty="0" smtClean="0">
                <a:solidFill>
                  <a:schemeClr val="bg1">
                    <a:lumMod val="95000"/>
                  </a:schemeClr>
                </a:solidFill>
              </a:rPr>
              <a:t>: 19%=TD/980 *100 = 19*980/100 =TD = 186.20 </a:t>
            </a:r>
          </a:p>
          <a:p>
            <a:pPr>
              <a:buNone/>
            </a:pPr>
            <a:r>
              <a:rPr lang="en-US" sz="2800" dirty="0" smtClean="0">
                <a:solidFill>
                  <a:schemeClr val="bg1">
                    <a:lumMod val="95000"/>
                  </a:schemeClr>
                </a:solidFill>
              </a:rPr>
              <a:t>		Hence, 980.00-186.20 =793.80</a:t>
            </a:r>
          </a:p>
          <a:p>
            <a:pPr>
              <a:buNone/>
            </a:pPr>
            <a:endParaRPr lang="en-US" sz="2800" dirty="0" smtClean="0"/>
          </a:p>
          <a:p>
            <a:pPr>
              <a:buNone/>
            </a:pPr>
            <a:r>
              <a:rPr lang="en-US" sz="2800" dirty="0" smtClean="0"/>
              <a:t>Q. At what rate </a:t>
            </a:r>
            <a:r>
              <a:rPr lang="en-US" sz="2800" dirty="0" err="1" smtClean="0"/>
              <a:t>p.c.p.a</a:t>
            </a:r>
            <a:r>
              <a:rPr lang="en-US" sz="2800" dirty="0" smtClean="0"/>
              <a:t>. Rs2000/- will amount to Rs.3000/- in period of five years?</a:t>
            </a:r>
          </a:p>
          <a:p>
            <a:pPr>
              <a:buNone/>
            </a:pPr>
            <a:r>
              <a:rPr lang="en-US" sz="2800" dirty="0" smtClean="0"/>
              <a:t>		A. 10%	B. 100%	C.  5%		D. 20%</a:t>
            </a:r>
          </a:p>
          <a:p>
            <a:pPr>
              <a:buNone/>
            </a:pPr>
            <a:r>
              <a:rPr lang="en-US" sz="2800" dirty="0" err="1" smtClean="0">
                <a:solidFill>
                  <a:schemeClr val="bg1">
                    <a:lumMod val="95000"/>
                  </a:schemeClr>
                </a:solidFill>
              </a:rPr>
              <a:t>Ans</a:t>
            </a:r>
            <a:r>
              <a:rPr lang="en-US" sz="2800" dirty="0" smtClean="0">
                <a:solidFill>
                  <a:schemeClr val="bg1">
                    <a:lumMod val="95000"/>
                  </a:schemeClr>
                </a:solidFill>
              </a:rPr>
              <a:t>:  I =PRN/100 = 1000 = 2000*R*5 = 100000/10000 =R = </a:t>
            </a:r>
            <a:r>
              <a:rPr lang="en-US" sz="2800" b="1" dirty="0" smtClean="0">
                <a:solidFill>
                  <a:schemeClr val="bg1">
                    <a:lumMod val="95000"/>
                  </a:schemeClr>
                </a:solidFill>
              </a:rPr>
              <a:t>10%, </a:t>
            </a:r>
            <a:r>
              <a:rPr lang="en-US" sz="2400" b="1" dirty="0" smtClean="0">
                <a:solidFill>
                  <a:schemeClr val="bg1">
                    <a:lumMod val="95000"/>
                  </a:schemeClr>
                </a:solidFill>
              </a:rPr>
              <a:t>since I = 3000-2000</a:t>
            </a:r>
          </a:p>
          <a:p>
            <a:pPr>
              <a:buNone/>
            </a:pPr>
            <a:endParaRPr lang="en-US" sz="2800" dirty="0" smtClean="0"/>
          </a:p>
          <a:p>
            <a:pPr>
              <a:buNone/>
            </a:pPr>
            <a:endParaRPr lang="en-US" sz="2800" dirty="0"/>
          </a:p>
        </p:txBody>
      </p:sp>
      <p:sp>
        <p:nvSpPr>
          <p:cNvPr id="4" name="Date Placeholder 3"/>
          <p:cNvSpPr>
            <a:spLocks noGrp="1"/>
          </p:cNvSpPr>
          <p:nvPr>
            <p:ph type="dt" sz="half" idx="10"/>
          </p:nvPr>
        </p:nvSpPr>
        <p:spPr/>
        <p:txBody>
          <a:bodyPr/>
          <a:lstStyle/>
          <a:p>
            <a:fld id="{B707D9DE-DFB1-4D97-86A9-8920E19C751B}" type="datetime3">
              <a:rPr lang="en-US" smtClean="0"/>
              <a:pPr/>
              <a:t>26 August 2016</a:t>
            </a:fld>
            <a:endParaRPr lang="en-US"/>
          </a:p>
        </p:txBody>
      </p:sp>
      <p:sp>
        <p:nvSpPr>
          <p:cNvPr id="5" name="Footer Placeholder 4"/>
          <p:cNvSpPr>
            <a:spLocks noGrp="1"/>
          </p:cNvSpPr>
          <p:nvPr>
            <p:ph type="ftr" sz="quarter" idx="11"/>
          </p:nvPr>
        </p:nvSpPr>
        <p:spPr/>
        <p:txBody>
          <a:bodyPr/>
          <a:lstStyle/>
          <a:p>
            <a:r>
              <a:rPr lang="en-US" smtClean="0"/>
              <a:t>Prof.Bhusari, ACA Behavior School. M-9325595378</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096000"/>
          </a:xfrm>
        </p:spPr>
        <p:txBody>
          <a:bodyPr>
            <a:normAutofit/>
          </a:bodyPr>
          <a:lstStyle/>
          <a:p>
            <a:pPr>
              <a:buNone/>
            </a:pPr>
            <a:r>
              <a:rPr lang="en-US" dirty="0" smtClean="0"/>
              <a:t>Q. A shopkeeper sold some articles at Rs.35 per article and gained 40% on it. What would be the S.P. of each article if he wants to gain 60% profit?</a:t>
            </a:r>
          </a:p>
          <a:p>
            <a:pPr>
              <a:buNone/>
            </a:pPr>
            <a:r>
              <a:rPr lang="en-US" dirty="0" smtClean="0"/>
              <a:t>	a) Rs.40 		b) Rs.45 	c) Rs.50	 d) None</a:t>
            </a:r>
          </a:p>
          <a:p>
            <a:pPr>
              <a:buNone/>
            </a:pPr>
            <a:endParaRPr lang="en-US" b="1" dirty="0" smtClean="0">
              <a:solidFill>
                <a:srgbClr val="FF0000"/>
              </a:solidFill>
            </a:endParaRPr>
          </a:p>
          <a:p>
            <a:pPr>
              <a:buNone/>
            </a:pPr>
            <a:r>
              <a:rPr lang="en-US" dirty="0" smtClean="0"/>
              <a:t>Q. Calculate the gain on Rs1788. If it is given to Ramesh at the rate of 17% for 32 months?</a:t>
            </a:r>
          </a:p>
          <a:p>
            <a:pPr>
              <a:buNone/>
            </a:pPr>
            <a:endParaRPr lang="en-US" dirty="0" smtClean="0"/>
          </a:p>
          <a:p>
            <a:pPr>
              <a:buNone/>
            </a:pPr>
            <a:endParaRPr lang="en-US" sz="2800" dirty="0" smtClean="0"/>
          </a:p>
          <a:p>
            <a:pPr>
              <a:buNone/>
            </a:pPr>
            <a:endParaRPr lang="en-US" sz="2800" dirty="0"/>
          </a:p>
        </p:txBody>
      </p:sp>
      <p:sp>
        <p:nvSpPr>
          <p:cNvPr id="4" name="Date Placeholder 3"/>
          <p:cNvSpPr>
            <a:spLocks noGrp="1"/>
          </p:cNvSpPr>
          <p:nvPr>
            <p:ph type="dt" sz="half" idx="10"/>
          </p:nvPr>
        </p:nvSpPr>
        <p:spPr/>
        <p:txBody>
          <a:bodyPr/>
          <a:lstStyle/>
          <a:p>
            <a:fld id="{B707D9DE-DFB1-4D97-86A9-8920E19C751B}" type="datetime3">
              <a:rPr lang="en-US" smtClean="0"/>
              <a:pPr/>
              <a:t>26 August 2016</a:t>
            </a:fld>
            <a:endParaRPr lang="en-US"/>
          </a:p>
        </p:txBody>
      </p:sp>
      <p:sp>
        <p:nvSpPr>
          <p:cNvPr id="5" name="Footer Placeholder 4"/>
          <p:cNvSpPr>
            <a:spLocks noGrp="1"/>
          </p:cNvSpPr>
          <p:nvPr>
            <p:ph type="ftr" sz="quarter" idx="11"/>
          </p:nvPr>
        </p:nvSpPr>
        <p:spPr/>
        <p:txBody>
          <a:bodyPr/>
          <a:lstStyle/>
          <a:p>
            <a:r>
              <a:rPr lang="en-US" smtClean="0"/>
              <a:t>Prof.Bhusari, ACA Behavior School. M-9325595378</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24</a:t>
            </a:fld>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26162"/>
          </a:xfrm>
        </p:spPr>
        <p:txBody>
          <a:bodyPr/>
          <a:lstStyle/>
          <a:p>
            <a:r>
              <a:rPr lang="en-US" dirty="0" smtClean="0"/>
              <a:t>THANK YOU </a:t>
            </a:r>
            <a:br>
              <a:rPr lang="en-US" dirty="0" smtClean="0"/>
            </a:br>
            <a:r>
              <a:rPr lang="en-US" dirty="0" smtClean="0"/>
              <a:t/>
            </a:r>
            <a:br>
              <a:rPr lang="en-US" dirty="0" smtClean="0"/>
            </a:br>
            <a:r>
              <a:rPr lang="en-US" dirty="0" smtClean="0">
                <a:hlinkClick r:id="rId2" action="ppaction://hlinkfile"/>
              </a:rPr>
              <a:t>AND </a:t>
            </a:r>
            <a:r>
              <a:rPr lang="en-US" dirty="0" smtClean="0"/>
              <a:t/>
            </a:r>
            <a:br>
              <a:rPr lang="en-US" dirty="0" smtClean="0"/>
            </a:br>
            <a:r>
              <a:rPr lang="en-US" dirty="0" smtClean="0"/>
              <a:t/>
            </a:r>
            <a:br>
              <a:rPr lang="en-US" dirty="0" smtClean="0"/>
            </a:br>
            <a:r>
              <a:rPr lang="en-US" sz="4000" dirty="0" smtClean="0"/>
              <a:t>WELCOME TO ACA BEHAVIOR SCHOOL FOR FURTHER LEARNING</a:t>
            </a:r>
            <a:endParaRPr lang="en-US" sz="4000"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25</a:t>
            </a:fld>
            <a:endParaRPr lang="en-US"/>
          </a:p>
        </p:txBody>
      </p:sp>
      <p:sp>
        <p:nvSpPr>
          <p:cNvPr id="4" name="Date Placeholder 3"/>
          <p:cNvSpPr>
            <a:spLocks noGrp="1"/>
          </p:cNvSpPr>
          <p:nvPr>
            <p:ph type="dt" sz="half" idx="10"/>
          </p:nvPr>
        </p:nvSpPr>
        <p:spPr/>
        <p:txBody>
          <a:bodyPr/>
          <a:lstStyle/>
          <a:p>
            <a:fld id="{A8249363-AB92-4469-BF61-571034E25CAE}" type="datetime3">
              <a:rPr lang="en-US" smtClean="0"/>
              <a:pPr/>
              <a:t>26 August 2016</a:t>
            </a:fld>
            <a:endParaRPr lang="en-US"/>
          </a:p>
        </p:txBody>
      </p:sp>
      <p:sp>
        <p:nvSpPr>
          <p:cNvPr id="6" name="Footer Placeholder 5"/>
          <p:cNvSpPr>
            <a:spLocks noGrp="1"/>
          </p:cNvSpPr>
          <p:nvPr>
            <p:ph type="ftr" sz="quarter" idx="11"/>
          </p:nvPr>
        </p:nvSpPr>
        <p:spPr/>
        <p:txBody>
          <a:bodyPr/>
          <a:lstStyle/>
          <a:p>
            <a:r>
              <a:rPr lang="en-US" smtClean="0"/>
              <a:t>Prof.Bhusari, ACA Behavior School. M-9325595378</a:t>
            </a:r>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Numerical Ability</a:t>
            </a:r>
            <a:endParaRPr lang="en-US" dirty="0"/>
          </a:p>
        </p:txBody>
      </p:sp>
      <p:sp>
        <p:nvSpPr>
          <p:cNvPr id="3" name="Subtitle 2"/>
          <p:cNvSpPr>
            <a:spLocks noGrp="1"/>
          </p:cNvSpPr>
          <p:nvPr>
            <p:ph type="subTitle" idx="1"/>
          </p:nvPr>
        </p:nvSpPr>
        <p:spPr>
          <a:xfrm>
            <a:off x="1371600" y="3886200"/>
            <a:ext cx="6400800" cy="2209800"/>
          </a:xfrm>
        </p:spPr>
        <p:txBody>
          <a:bodyPr>
            <a:normAutofit fontScale="85000" lnSpcReduction="20000"/>
          </a:bodyPr>
          <a:lstStyle/>
          <a:p>
            <a:r>
              <a:rPr lang="en-US" b="1" dirty="0" smtClean="0">
                <a:solidFill>
                  <a:srgbClr val="FF0000"/>
                </a:solidFill>
              </a:rPr>
              <a:t>Session 3. Number Mathematics – Ratios and Proportion.</a:t>
            </a:r>
          </a:p>
          <a:p>
            <a:r>
              <a:rPr lang="en-US" b="1" dirty="0" smtClean="0">
                <a:solidFill>
                  <a:srgbClr val="FF0000"/>
                </a:solidFill>
              </a:rPr>
              <a:t> Rate: Speed, Distance &amp; Time</a:t>
            </a:r>
          </a:p>
          <a:p>
            <a:r>
              <a:rPr lang="en-US" sz="4100" dirty="0" smtClean="0">
                <a:solidFill>
                  <a:srgbClr val="0070C0"/>
                </a:solidFill>
              </a:rPr>
              <a:t>By ACA BEHAVIOR SCHOOL</a:t>
            </a:r>
          </a:p>
          <a:p>
            <a:r>
              <a:rPr lang="en-US" sz="1800" dirty="0" smtClean="0">
                <a:solidFill>
                  <a:srgbClr val="0070C0"/>
                </a:solidFill>
              </a:rPr>
              <a:t>Prof. SHANKAR BHUSARI </a:t>
            </a:r>
          </a:p>
          <a:p>
            <a:r>
              <a:rPr lang="en-US" sz="1800" b="1" dirty="0" smtClean="0">
                <a:solidFill>
                  <a:srgbClr val="0070C0"/>
                </a:solidFill>
              </a:rPr>
              <a:t>(</a:t>
            </a:r>
            <a:r>
              <a:rPr lang="en-US" sz="1800" b="1" dirty="0" err="1" smtClean="0">
                <a:solidFill>
                  <a:srgbClr val="0070C0"/>
                </a:solidFill>
              </a:rPr>
              <a:t>BSc</a:t>
            </a:r>
            <a:r>
              <a:rPr lang="en-US" sz="1800" b="1" dirty="0" smtClean="0">
                <a:solidFill>
                  <a:srgbClr val="0070C0"/>
                </a:solidFill>
              </a:rPr>
              <a:t>, M.A.(Psychology), MBA (HR &amp; Finance)</a:t>
            </a:r>
          </a:p>
        </p:txBody>
      </p:sp>
      <p:sp>
        <p:nvSpPr>
          <p:cNvPr id="4" name="Date Placeholder 3"/>
          <p:cNvSpPr>
            <a:spLocks noGrp="1"/>
          </p:cNvSpPr>
          <p:nvPr>
            <p:ph type="dt" sz="half" idx="10"/>
          </p:nvPr>
        </p:nvSpPr>
        <p:spPr/>
        <p:txBody>
          <a:bodyPr/>
          <a:lstStyle/>
          <a:p>
            <a:fld id="{D45D496B-EF5C-4ADB-83D1-996891368076}" type="datetime3">
              <a:rPr lang="en-US" smtClean="0"/>
              <a:pPr/>
              <a:t>26 August 2016</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26</a:t>
            </a:fld>
            <a:endParaRPr lang="en-US"/>
          </a:p>
        </p:txBody>
      </p:sp>
      <p:sp>
        <p:nvSpPr>
          <p:cNvPr id="6" name="Footer Placeholder 5"/>
          <p:cNvSpPr>
            <a:spLocks noGrp="1"/>
          </p:cNvSpPr>
          <p:nvPr>
            <p:ph type="ftr" sz="quarter" idx="11"/>
          </p:nvPr>
        </p:nvSpPr>
        <p:spPr/>
        <p:txBody>
          <a:bodyPr/>
          <a:lstStyle/>
          <a:p>
            <a:r>
              <a:rPr lang="en-US" smtClean="0"/>
              <a:t>Prof.Bhusari, ACA Behavior School. M-9325595378</a:t>
            </a:r>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r>
              <a:rPr lang="en-US" sz="3000" dirty="0" smtClean="0">
                <a:hlinkClick r:id="rId2" action="ppaction://hlinkfile"/>
              </a:rPr>
              <a:t>Rules</a:t>
            </a:r>
            <a:r>
              <a:rPr lang="en-US" sz="3000" dirty="0" smtClean="0"/>
              <a:t> – Ratio </a:t>
            </a:r>
            <a:endParaRPr lang="en-US" sz="3000" dirty="0"/>
          </a:p>
        </p:txBody>
      </p:sp>
      <p:sp>
        <p:nvSpPr>
          <p:cNvPr id="3" name="Content Placeholder 2"/>
          <p:cNvSpPr>
            <a:spLocks noGrp="1"/>
          </p:cNvSpPr>
          <p:nvPr>
            <p:ph idx="1"/>
          </p:nvPr>
        </p:nvSpPr>
        <p:spPr>
          <a:xfrm>
            <a:off x="152400" y="762000"/>
            <a:ext cx="8763000" cy="5562600"/>
          </a:xfrm>
        </p:spPr>
        <p:txBody>
          <a:bodyPr>
            <a:normAutofit/>
          </a:bodyPr>
          <a:lstStyle/>
          <a:p>
            <a:pPr marL="457200" indent="-457200" fontAlgn="base">
              <a:buAutoNum type="arabicPeriod"/>
            </a:pPr>
            <a:r>
              <a:rPr lang="en-US" sz="2400" b="1" dirty="0" smtClean="0"/>
              <a:t>A ratio </a:t>
            </a:r>
            <a:r>
              <a:rPr lang="en-US" sz="2400" dirty="0" smtClean="0"/>
              <a:t>is a comparison of two numbers. We generally separate the two numbers in the ratio with a colon (:). Suppose we want to write the ratio of 4 and 5. We can write this as 4:5</a:t>
            </a:r>
          </a:p>
          <a:p>
            <a:pPr marL="457200" indent="-457200" fontAlgn="base">
              <a:buNone/>
            </a:pPr>
            <a:r>
              <a:rPr lang="en-US" sz="2400" b="1" dirty="0" smtClean="0">
                <a:solidFill>
                  <a:srgbClr val="FF0000"/>
                </a:solidFill>
              </a:rPr>
              <a:t>The meaning is “Suppose in a village there are 200 mothers and 600 children, mean by comparing you can say there is 1 mother for every 3 children. The ratio of mother to children is  1:3 </a:t>
            </a:r>
          </a:p>
          <a:p>
            <a:pPr marL="457200" indent="-457200" fontAlgn="base">
              <a:buNone/>
            </a:pPr>
            <a:endParaRPr lang="en-US" sz="2400" b="1" dirty="0" smtClean="0">
              <a:solidFill>
                <a:srgbClr val="FF0000"/>
              </a:solidFill>
            </a:endParaRPr>
          </a:p>
          <a:p>
            <a:pPr marL="457200" indent="-457200" fontAlgn="base">
              <a:buAutoNum type="arabicPeriod" startAt="2"/>
            </a:pPr>
            <a:r>
              <a:rPr lang="en-US" sz="2400" dirty="0" smtClean="0"/>
              <a:t>A ratio of “a” and “b” is denoted by a:b and is read as: </a:t>
            </a:r>
            <a:r>
              <a:rPr lang="en-US" sz="2400" b="1" dirty="0" smtClean="0"/>
              <a:t>“a is to b”. </a:t>
            </a:r>
            <a:r>
              <a:rPr lang="en-US" sz="2400" dirty="0" smtClean="0"/>
              <a:t>in a ratio the first part ( “a” in our example ) is called </a:t>
            </a:r>
            <a:r>
              <a:rPr lang="en-US" sz="2400" b="1" dirty="0" smtClean="0"/>
              <a:t>Antecedent</a:t>
            </a:r>
            <a:r>
              <a:rPr lang="en-US" sz="2400" dirty="0" smtClean="0"/>
              <a:t> and second part ( “b” in our example ) is called </a:t>
            </a:r>
            <a:r>
              <a:rPr lang="en-US" sz="2400" b="1" dirty="0" smtClean="0"/>
              <a:t>Consequent.</a:t>
            </a:r>
          </a:p>
          <a:p>
            <a:pPr marL="457200" indent="-457200" fontAlgn="base">
              <a:buNone/>
            </a:pPr>
            <a:r>
              <a:rPr lang="en-US" sz="2400" b="1" dirty="0" smtClean="0">
                <a:solidFill>
                  <a:srgbClr val="FF0000"/>
                </a:solidFill>
              </a:rPr>
              <a:t>In above example mother is antecedent &amp; children are consequences. So if 10 mothers are added to the village in next 3 years, mothers will be 210 and children may be  630. Now the ratio will be same 1:3 or 3:9 or 30:90 or 5:15</a:t>
            </a:r>
          </a:p>
          <a:p>
            <a:pPr marL="457200" indent="-457200" fontAlgn="base">
              <a:buNone/>
            </a:pPr>
            <a:endParaRPr lang="en-US" sz="2400" b="1" dirty="0" smtClean="0"/>
          </a:p>
          <a:p>
            <a:pPr marL="457200" indent="-457200" fontAlgn="base">
              <a:buNone/>
            </a:pPr>
            <a:endParaRPr lang="en-US" sz="2400" dirty="0" smtClean="0"/>
          </a:p>
        </p:txBody>
      </p:sp>
      <p:sp>
        <p:nvSpPr>
          <p:cNvPr id="4" name="Date Placeholder 3"/>
          <p:cNvSpPr>
            <a:spLocks noGrp="1"/>
          </p:cNvSpPr>
          <p:nvPr>
            <p:ph type="dt" sz="half" idx="10"/>
          </p:nvPr>
        </p:nvSpPr>
        <p:spPr/>
        <p:txBody>
          <a:bodyPr/>
          <a:lstStyle/>
          <a:p>
            <a:fld id="{0E9B3511-045B-4551-A51E-69641C8C8CAE}" type="datetime3">
              <a:rPr lang="en-US" smtClean="0"/>
              <a:pPr/>
              <a:t>26 August 2016</a:t>
            </a:fld>
            <a:endParaRPr lang="en-US"/>
          </a:p>
        </p:txBody>
      </p:sp>
      <p:sp>
        <p:nvSpPr>
          <p:cNvPr id="5" name="Footer Placeholder 4"/>
          <p:cNvSpPr>
            <a:spLocks noGrp="1"/>
          </p:cNvSpPr>
          <p:nvPr>
            <p:ph type="ftr" sz="quarter" idx="11"/>
          </p:nvPr>
        </p:nvSpPr>
        <p:spPr/>
        <p:txBody>
          <a:bodyPr/>
          <a:lstStyle/>
          <a:p>
            <a:r>
              <a:rPr lang="en-US" smtClean="0"/>
              <a:t>Prof.Bhusari, ACA Behavior School. M-9325595378</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27</a:t>
            </a:fld>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r>
              <a:rPr lang="en-US" sz="3000" dirty="0" smtClean="0">
                <a:hlinkClick r:id="rId2" action="ppaction://hlinkfile"/>
              </a:rPr>
              <a:t>Rules</a:t>
            </a:r>
            <a:r>
              <a:rPr lang="en-US" sz="3000" dirty="0" smtClean="0"/>
              <a:t> – Ratio </a:t>
            </a:r>
            <a:endParaRPr lang="en-US" sz="3000" dirty="0"/>
          </a:p>
        </p:txBody>
      </p:sp>
      <p:sp>
        <p:nvSpPr>
          <p:cNvPr id="3" name="Content Placeholder 2"/>
          <p:cNvSpPr>
            <a:spLocks noGrp="1"/>
          </p:cNvSpPr>
          <p:nvPr>
            <p:ph idx="1"/>
          </p:nvPr>
        </p:nvSpPr>
        <p:spPr>
          <a:xfrm>
            <a:off x="304800" y="762000"/>
            <a:ext cx="8610600" cy="5562600"/>
          </a:xfrm>
        </p:spPr>
        <p:txBody>
          <a:bodyPr>
            <a:normAutofit/>
          </a:bodyPr>
          <a:lstStyle/>
          <a:p>
            <a:pPr marL="457200" indent="-457200" fontAlgn="base">
              <a:buNone/>
            </a:pPr>
            <a:r>
              <a:rPr lang="en-US" sz="2400" dirty="0" smtClean="0"/>
              <a:t>3.   Ratios can be duplicates or triplicates. It can be sub-duplicated or sub-triplicates. Duplication of       is       . </a:t>
            </a:r>
          </a:p>
          <a:p>
            <a:pPr marL="457200" indent="-457200" fontAlgn="base">
              <a:buNone/>
            </a:pPr>
            <a:r>
              <a:rPr lang="en-US" sz="2400" b="1" dirty="0" smtClean="0">
                <a:solidFill>
                  <a:srgbClr val="FF0000"/>
                </a:solidFill>
              </a:rPr>
              <a:t>This means,  ratio 2:3 can be duplicated as 4:9. The ratio 25:36 can be sub-duplicated as 5:6</a:t>
            </a:r>
          </a:p>
          <a:p>
            <a:pPr marL="457200" indent="-457200" fontAlgn="base">
              <a:buNone/>
            </a:pPr>
            <a:endParaRPr lang="en-US" sz="2400" dirty="0" smtClean="0"/>
          </a:p>
          <a:p>
            <a:pPr marL="457200" indent="-457200" fontAlgn="base">
              <a:buAutoNum type="arabicPeriod" startAt="4"/>
            </a:pPr>
            <a:r>
              <a:rPr lang="en-US" sz="2400" dirty="0" smtClean="0"/>
              <a:t>Ratios can be compounded by multiplying antecedent to antecedent and consequences to consequences. </a:t>
            </a:r>
          </a:p>
          <a:p>
            <a:pPr marL="457200" indent="-457200" fontAlgn="base">
              <a:buNone/>
            </a:pPr>
            <a:r>
              <a:rPr lang="en-US" sz="2400" b="1" dirty="0" smtClean="0">
                <a:solidFill>
                  <a:srgbClr val="FF0000"/>
                </a:solidFill>
              </a:rPr>
              <a:t>For Example: Compounding of 3:4 and 5:7 will be 15:28. This is called as Compounded Ratio. </a:t>
            </a:r>
          </a:p>
          <a:p>
            <a:pPr marL="457200" indent="-457200" fontAlgn="base">
              <a:buNone/>
            </a:pPr>
            <a:endParaRPr lang="en-US" sz="2400" b="1" dirty="0" smtClean="0">
              <a:solidFill>
                <a:srgbClr val="FF0000"/>
              </a:solidFill>
            </a:endParaRPr>
          </a:p>
          <a:p>
            <a:pPr marL="457200" indent="-457200" fontAlgn="base">
              <a:buNone/>
            </a:pPr>
            <a:r>
              <a:rPr lang="en-US" sz="2400" dirty="0" smtClean="0"/>
              <a:t>5.    Ratios can be added by addition of antecedent to antecedent and consequences to consequences.</a:t>
            </a:r>
          </a:p>
          <a:p>
            <a:pPr marL="457200" indent="-457200" fontAlgn="base">
              <a:buNone/>
            </a:pPr>
            <a:r>
              <a:rPr lang="en-US" sz="2400" b="1" dirty="0" smtClean="0">
                <a:solidFill>
                  <a:srgbClr val="FF0000"/>
                </a:solidFill>
              </a:rPr>
              <a:t>For Example Addition of 3:4 &amp; 5:7 is 8:11, called as ADDENDO</a:t>
            </a:r>
          </a:p>
          <a:p>
            <a:pPr marL="457200" indent="-457200" fontAlgn="base">
              <a:buNone/>
            </a:pPr>
            <a:endParaRPr lang="en-US" sz="2400" dirty="0" smtClean="0"/>
          </a:p>
          <a:p>
            <a:pPr>
              <a:buNone/>
            </a:pPr>
            <a:endParaRPr lang="en-US" dirty="0"/>
          </a:p>
        </p:txBody>
      </p:sp>
      <p:sp>
        <p:nvSpPr>
          <p:cNvPr id="4" name="Date Placeholder 3"/>
          <p:cNvSpPr>
            <a:spLocks noGrp="1"/>
          </p:cNvSpPr>
          <p:nvPr>
            <p:ph type="dt" sz="half" idx="10"/>
          </p:nvPr>
        </p:nvSpPr>
        <p:spPr/>
        <p:txBody>
          <a:bodyPr/>
          <a:lstStyle/>
          <a:p>
            <a:fld id="{0E9B3511-045B-4551-A51E-69641C8C8CAE}" type="datetime3">
              <a:rPr lang="en-US" smtClean="0"/>
              <a:pPr/>
              <a:t>26 August 2016</a:t>
            </a:fld>
            <a:endParaRPr lang="en-US"/>
          </a:p>
        </p:txBody>
      </p:sp>
      <p:sp>
        <p:nvSpPr>
          <p:cNvPr id="5" name="Footer Placeholder 4"/>
          <p:cNvSpPr>
            <a:spLocks noGrp="1"/>
          </p:cNvSpPr>
          <p:nvPr>
            <p:ph type="ftr" sz="quarter" idx="11"/>
          </p:nvPr>
        </p:nvSpPr>
        <p:spPr/>
        <p:txBody>
          <a:bodyPr/>
          <a:lstStyle/>
          <a:p>
            <a:r>
              <a:rPr lang="en-US" smtClean="0"/>
              <a:t>Prof.Bhusari, ACA Behavior School. M-9325595378</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28</a:t>
            </a:fld>
            <a:endParaRPr lang="en-US"/>
          </a:p>
        </p:txBody>
      </p:sp>
      <p:pic>
        <p:nvPicPr>
          <p:cNvPr id="7" name="Picture 6" descr="\dfrac{a}{b}"/>
          <p:cNvPicPr/>
          <p:nvPr/>
        </p:nvPicPr>
        <p:blipFill>
          <a:blip r:embed="rId3"/>
          <a:srcRect/>
          <a:stretch>
            <a:fillRect/>
          </a:stretch>
        </p:blipFill>
        <p:spPr bwMode="auto">
          <a:xfrm>
            <a:off x="4876800" y="1219200"/>
            <a:ext cx="228600" cy="440055"/>
          </a:xfrm>
          <a:prstGeom prst="rect">
            <a:avLst/>
          </a:prstGeom>
          <a:noFill/>
          <a:ln w="9525">
            <a:noFill/>
            <a:miter lim="800000"/>
            <a:headEnd/>
            <a:tailEnd/>
          </a:ln>
        </p:spPr>
      </p:pic>
      <p:pic>
        <p:nvPicPr>
          <p:cNvPr id="8" name="Picture 7" descr="\dfrac{a^2}{b^2}"/>
          <p:cNvPicPr/>
          <p:nvPr/>
        </p:nvPicPr>
        <p:blipFill>
          <a:blip r:embed="rId4"/>
          <a:srcRect/>
          <a:stretch>
            <a:fillRect/>
          </a:stretch>
        </p:blipFill>
        <p:spPr bwMode="auto">
          <a:xfrm>
            <a:off x="5486400" y="1143000"/>
            <a:ext cx="381000" cy="50927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marL="457200" indent="-457200" fontAlgn="base">
              <a:buFont typeface="Arial" pitchFamily="34" charset="0"/>
              <a:buAutoNum type="arabicPeriod" startAt="6"/>
            </a:pPr>
            <a:r>
              <a:rPr lang="en-US" sz="2600" b="1" dirty="0" smtClean="0"/>
              <a:t>A proportion </a:t>
            </a:r>
            <a:r>
              <a:rPr lang="en-US" sz="2600" dirty="0" smtClean="0"/>
              <a:t>is an equation with a ratio on each side. It is a statement that two ratios are equal. Ratios can be equated if consequence of first ratio is same as antecedent of next ratio, and cross multiplication can </a:t>
            </a:r>
            <a:r>
              <a:rPr lang="en-US" sz="2600" b="1" dirty="0" smtClean="0"/>
              <a:t>give equal </a:t>
            </a:r>
            <a:r>
              <a:rPr lang="en-US" sz="2600" dirty="0" smtClean="0"/>
              <a:t>value on both side. Ratios are called </a:t>
            </a:r>
            <a:r>
              <a:rPr lang="en-US" sz="2600" b="1" dirty="0" smtClean="0"/>
              <a:t>in proportion. </a:t>
            </a:r>
          </a:p>
          <a:p>
            <a:pPr marL="457200" indent="-457200" fontAlgn="base">
              <a:buNone/>
            </a:pPr>
            <a:r>
              <a:rPr lang="en-US" sz="2600" b="1" dirty="0" smtClean="0">
                <a:solidFill>
                  <a:srgbClr val="FF0000"/>
                </a:solidFill>
              </a:rPr>
              <a:t>For Example:- 3:4 is a ratio and 3:4 = 6:8 is an example of a proportion. And when two ratios are in proportion, we can obtain </a:t>
            </a:r>
          </a:p>
          <a:p>
            <a:pPr marL="457200" indent="-457200" fontAlgn="base">
              <a:buNone/>
            </a:pPr>
            <a:r>
              <a:rPr lang="en-US" sz="2800" b="1" dirty="0" smtClean="0">
                <a:solidFill>
                  <a:srgbClr val="FF0000"/>
                </a:solidFill>
              </a:rPr>
              <a:t>		    A. INVERTENDO is 4:3 = 8:6  i.e. 4/3 = 8/6 </a:t>
            </a:r>
          </a:p>
          <a:p>
            <a:pPr marL="457200" indent="-457200" fontAlgn="base">
              <a:buNone/>
            </a:pPr>
            <a:r>
              <a:rPr lang="en-US" sz="2800" b="1" dirty="0" smtClean="0">
                <a:solidFill>
                  <a:srgbClr val="FF0000"/>
                </a:solidFill>
              </a:rPr>
              <a:t>	</a:t>
            </a:r>
            <a:r>
              <a:rPr lang="en-US" sz="2800" b="1" dirty="0" smtClean="0">
                <a:solidFill>
                  <a:srgbClr val="00B050"/>
                </a:solidFill>
              </a:rPr>
              <a:t>B. ALTERNANDO is 3:6 = 4:8  i.e. 3/6 = 4/8</a:t>
            </a:r>
          </a:p>
          <a:p>
            <a:pPr marL="457200" indent="-457200" fontAlgn="base">
              <a:buNone/>
            </a:pPr>
            <a:r>
              <a:rPr lang="en-US" sz="2800" b="1" dirty="0" smtClean="0">
                <a:solidFill>
                  <a:srgbClr val="00B050"/>
                </a:solidFill>
              </a:rPr>
              <a:t>		    </a:t>
            </a:r>
            <a:r>
              <a:rPr lang="en-US" sz="2800" b="1" dirty="0" smtClean="0">
                <a:solidFill>
                  <a:srgbClr val="0070C0"/>
                </a:solidFill>
              </a:rPr>
              <a:t>C. COMPONENDO is (3+4) ÷ 4 = (6+8) ÷ 8  OR</a:t>
            </a:r>
          </a:p>
          <a:p>
            <a:pPr marL="457200" indent="-457200" fontAlgn="base">
              <a:buNone/>
            </a:pPr>
            <a:r>
              <a:rPr lang="en-US" sz="2800" b="1" dirty="0" smtClean="0">
                <a:solidFill>
                  <a:srgbClr val="0070C0"/>
                </a:solidFill>
              </a:rPr>
              <a:t>                                                     (3+4) ÷ 3 = (6+8) ÷ 6</a:t>
            </a:r>
          </a:p>
          <a:p>
            <a:pPr marL="457200" indent="-457200" fontAlgn="base">
              <a:buNone/>
            </a:pPr>
            <a:r>
              <a:rPr lang="en-US" sz="2800" b="1" dirty="0" smtClean="0">
                <a:solidFill>
                  <a:srgbClr val="0070C0"/>
                </a:solidFill>
              </a:rPr>
              <a:t>	</a:t>
            </a:r>
            <a:r>
              <a:rPr lang="en-US" sz="2800" b="1" dirty="0" smtClean="0">
                <a:solidFill>
                  <a:srgbClr val="7030A0"/>
                </a:solidFill>
              </a:rPr>
              <a:t>D. DIVIDENDO is (3-4) ÷ 4 = (6-8) ÷ 8  OR</a:t>
            </a:r>
          </a:p>
          <a:p>
            <a:pPr marL="457200" indent="-457200" fontAlgn="base">
              <a:buNone/>
            </a:pPr>
            <a:r>
              <a:rPr lang="en-US" sz="2800" b="1" dirty="0" smtClean="0">
                <a:solidFill>
                  <a:srgbClr val="7030A0"/>
                </a:solidFill>
              </a:rPr>
              <a:t>                                     (3-4) ÷ 3 = (6-8) ÷ 6</a:t>
            </a:r>
          </a:p>
          <a:p>
            <a:pPr marL="457200" indent="-457200" fontAlgn="base">
              <a:buNone/>
            </a:pPr>
            <a:endParaRPr lang="en-US" sz="2800" b="1" dirty="0" smtClean="0">
              <a:solidFill>
                <a:srgbClr val="7030A0"/>
              </a:solidFill>
            </a:endParaRPr>
          </a:p>
        </p:txBody>
      </p:sp>
      <p:sp>
        <p:nvSpPr>
          <p:cNvPr id="4" name="Date Placeholder 3"/>
          <p:cNvSpPr>
            <a:spLocks noGrp="1"/>
          </p:cNvSpPr>
          <p:nvPr>
            <p:ph type="dt" sz="half" idx="10"/>
          </p:nvPr>
        </p:nvSpPr>
        <p:spPr/>
        <p:txBody>
          <a:bodyPr/>
          <a:lstStyle/>
          <a:p>
            <a:fld id="{0E9B3511-045B-4551-A51E-69641C8C8CAE}" type="datetime3">
              <a:rPr lang="en-US" smtClean="0"/>
              <a:pPr/>
              <a:t>26 August 2016</a:t>
            </a:fld>
            <a:endParaRPr lang="en-US"/>
          </a:p>
        </p:txBody>
      </p:sp>
      <p:sp>
        <p:nvSpPr>
          <p:cNvPr id="5" name="Footer Placeholder 4"/>
          <p:cNvSpPr>
            <a:spLocks noGrp="1"/>
          </p:cNvSpPr>
          <p:nvPr>
            <p:ph type="ftr" sz="quarter" idx="11"/>
          </p:nvPr>
        </p:nvSpPr>
        <p:spPr/>
        <p:txBody>
          <a:bodyPr/>
          <a:lstStyle/>
          <a:p>
            <a:r>
              <a:rPr lang="en-US" dirty="0" err="1" smtClean="0"/>
              <a:t>Prof.Bhusari</a:t>
            </a:r>
            <a:r>
              <a:rPr lang="en-US" dirty="0" smtClean="0"/>
              <a:t>, ACA Behavior School. M-9325595378</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29</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Autofit/>
          </a:bodyPr>
          <a:lstStyle/>
          <a:p>
            <a:r>
              <a:rPr lang="en-US" sz="3000" dirty="0" smtClean="0">
                <a:solidFill>
                  <a:srgbClr val="FF0000"/>
                </a:solidFill>
              </a:rPr>
              <a:t> </a:t>
            </a:r>
            <a:r>
              <a:rPr lang="en-US" sz="3000" b="1" dirty="0" smtClean="0">
                <a:solidFill>
                  <a:srgbClr val="FF0000"/>
                </a:solidFill>
              </a:rPr>
              <a:t>Percentage  Computation</a:t>
            </a:r>
            <a:endParaRPr lang="en-US" sz="3000" b="1" dirty="0">
              <a:solidFill>
                <a:srgbClr val="FF0000"/>
              </a:solidFill>
            </a:endParaRPr>
          </a:p>
        </p:txBody>
      </p:sp>
      <p:sp>
        <p:nvSpPr>
          <p:cNvPr id="3" name="Content Placeholder 2"/>
          <p:cNvSpPr>
            <a:spLocks noGrp="1"/>
          </p:cNvSpPr>
          <p:nvPr>
            <p:ph idx="1"/>
          </p:nvPr>
        </p:nvSpPr>
        <p:spPr>
          <a:xfrm>
            <a:off x="457200" y="838200"/>
            <a:ext cx="8229600" cy="5287963"/>
          </a:xfrm>
        </p:spPr>
        <p:txBody>
          <a:bodyPr>
            <a:normAutofit/>
          </a:bodyPr>
          <a:lstStyle/>
          <a:p>
            <a:pPr marL="457200" indent="-457200">
              <a:buNone/>
            </a:pPr>
            <a:r>
              <a:rPr lang="en-US" sz="2400" dirty="0" smtClean="0"/>
              <a:t>Q. By selling coat for Rs630/- a shopkeeper gains 5%. Find the cost price of the coat.</a:t>
            </a:r>
          </a:p>
          <a:p>
            <a:pPr marL="457200" indent="-457200">
              <a:buAutoNum type="alphaUcPeriod"/>
            </a:pPr>
            <a:r>
              <a:rPr lang="en-US" sz="2400" dirty="0" smtClean="0"/>
              <a:t>599	 B. 599.5	C. 598.5	 D.598</a:t>
            </a:r>
          </a:p>
          <a:p>
            <a:pPr marL="457200" indent="-457200">
              <a:buNone/>
            </a:pPr>
            <a:r>
              <a:rPr lang="en-US" sz="2400" dirty="0" smtClean="0"/>
              <a:t>Computation:  </a:t>
            </a:r>
            <a:r>
              <a:rPr lang="en-US" sz="2400" dirty="0" smtClean="0">
                <a:solidFill>
                  <a:schemeClr val="bg1"/>
                </a:solidFill>
              </a:rPr>
              <a:t>1. Selling price minus gain = Cost price</a:t>
            </a:r>
          </a:p>
          <a:p>
            <a:pPr marL="457200" indent="-457200">
              <a:buNone/>
            </a:pPr>
            <a:r>
              <a:rPr lang="en-US" sz="2400" dirty="0" smtClean="0">
                <a:solidFill>
                  <a:schemeClr val="bg1"/>
                </a:solidFill>
              </a:rPr>
              <a:t>                            2. 630 – (5% of 630) = 598.5</a:t>
            </a:r>
          </a:p>
          <a:p>
            <a:pPr marL="457200" indent="-457200">
              <a:buNone/>
            </a:pPr>
            <a:endParaRPr lang="en-US" sz="2400" dirty="0" smtClean="0"/>
          </a:p>
          <a:p>
            <a:pPr marL="457200" indent="-457200">
              <a:buNone/>
            </a:pPr>
            <a:r>
              <a:rPr lang="en-US" sz="2400" dirty="0" smtClean="0"/>
              <a:t>Q. In how many years will a sum of Rs.400/- yield an interest of Rs168/- @ 14% per annum?</a:t>
            </a:r>
          </a:p>
          <a:p>
            <a:pPr marL="457200" indent="-457200">
              <a:buAutoNum type="alphaUcPeriod"/>
            </a:pPr>
            <a:r>
              <a:rPr lang="en-US" sz="2400" dirty="0" smtClean="0"/>
              <a:t>3.5	Y	B. 3 Y		C.3.75	Y 	D.2.5 Y</a:t>
            </a:r>
          </a:p>
          <a:p>
            <a:pPr marL="457200" indent="-457200">
              <a:buNone/>
            </a:pPr>
            <a:r>
              <a:rPr lang="en-US" sz="2400" dirty="0" smtClean="0"/>
              <a:t>Computation: </a:t>
            </a:r>
            <a:r>
              <a:rPr lang="en-US" sz="2400" dirty="0" smtClean="0">
                <a:solidFill>
                  <a:schemeClr val="bg1"/>
                </a:solidFill>
              </a:rPr>
              <a:t>1. One year interest = 14% of 400/- = 56</a:t>
            </a:r>
          </a:p>
          <a:p>
            <a:pPr marL="457200" indent="-457200">
              <a:buNone/>
            </a:pPr>
            <a:r>
              <a:rPr lang="en-US" sz="2400" dirty="0" smtClean="0">
                <a:solidFill>
                  <a:schemeClr val="bg1"/>
                </a:solidFill>
              </a:rPr>
              <a:t>                           2. 168 is total interest. Hence</a:t>
            </a:r>
          </a:p>
          <a:p>
            <a:pPr marL="457200" indent="-457200">
              <a:buNone/>
            </a:pPr>
            <a:r>
              <a:rPr lang="en-US" sz="2400" dirty="0" smtClean="0">
                <a:solidFill>
                  <a:schemeClr val="bg1"/>
                </a:solidFill>
              </a:rPr>
              <a:t>                           3. 168/56 = 3 years</a:t>
            </a:r>
            <a:endParaRPr lang="en-US" sz="2400" dirty="0">
              <a:solidFill>
                <a:schemeClr val="bg1"/>
              </a:solidFill>
            </a:endParaRPr>
          </a:p>
        </p:txBody>
      </p:sp>
      <p:sp>
        <p:nvSpPr>
          <p:cNvPr id="4" name="Date Placeholder 3"/>
          <p:cNvSpPr>
            <a:spLocks noGrp="1"/>
          </p:cNvSpPr>
          <p:nvPr>
            <p:ph type="dt" sz="half" idx="10"/>
          </p:nvPr>
        </p:nvSpPr>
        <p:spPr/>
        <p:txBody>
          <a:bodyPr/>
          <a:lstStyle/>
          <a:p>
            <a:fld id="{DE2FD70E-F23E-4366-961A-6DB7C5441F59}" type="datetime3">
              <a:rPr lang="en-US" smtClean="0"/>
              <a:pPr/>
              <a:t>26 August 2016</a:t>
            </a:fld>
            <a:endParaRPr lang="en-US"/>
          </a:p>
        </p:txBody>
      </p:sp>
      <p:sp>
        <p:nvSpPr>
          <p:cNvPr id="5" name="Footer Placeholder 4"/>
          <p:cNvSpPr>
            <a:spLocks noGrp="1"/>
          </p:cNvSpPr>
          <p:nvPr>
            <p:ph type="ftr" sz="quarter" idx="11"/>
          </p:nvPr>
        </p:nvSpPr>
        <p:spPr/>
        <p:txBody>
          <a:bodyPr/>
          <a:lstStyle/>
          <a:p>
            <a:r>
              <a:rPr lang="en-US" smtClean="0"/>
              <a:t>Prof.Bhusari, ACA Behavior School. M-9325595378</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a:bodyPr>
          <a:lstStyle/>
          <a:p>
            <a:r>
              <a:rPr lang="en-US" sz="3000" b="1" dirty="0" smtClean="0">
                <a:solidFill>
                  <a:srgbClr val="FF0000"/>
                </a:solidFill>
              </a:rPr>
              <a:t>Practice - Ratio and Proportion </a:t>
            </a:r>
            <a:endParaRPr lang="en-US" sz="3000" b="1" dirty="0">
              <a:solidFill>
                <a:srgbClr val="FF0000"/>
              </a:solidFill>
            </a:endParaRPr>
          </a:p>
        </p:txBody>
      </p:sp>
      <p:sp>
        <p:nvSpPr>
          <p:cNvPr id="3" name="Content Placeholder 2"/>
          <p:cNvSpPr>
            <a:spLocks noGrp="1"/>
          </p:cNvSpPr>
          <p:nvPr>
            <p:ph idx="1"/>
          </p:nvPr>
        </p:nvSpPr>
        <p:spPr>
          <a:xfrm>
            <a:off x="228600" y="762000"/>
            <a:ext cx="8686800" cy="5715000"/>
          </a:xfrm>
        </p:spPr>
        <p:txBody>
          <a:bodyPr>
            <a:normAutofit/>
          </a:bodyPr>
          <a:lstStyle/>
          <a:p>
            <a:pPr>
              <a:buNone/>
            </a:pPr>
            <a:r>
              <a:rPr lang="en-US" sz="2200" dirty="0" smtClean="0"/>
              <a:t>Q. Girls are 21 and boys are 15. What is the ratio of boys to girls. </a:t>
            </a:r>
          </a:p>
          <a:p>
            <a:pPr>
              <a:buNone/>
            </a:pPr>
            <a:r>
              <a:rPr lang="en-US" sz="2200" dirty="0" smtClean="0"/>
              <a:t>		A. 7:5		B. 21/15	C. 5:7	D. None</a:t>
            </a:r>
          </a:p>
          <a:p>
            <a:pPr>
              <a:buNone/>
            </a:pPr>
            <a:endParaRPr lang="en-US" sz="2200" dirty="0" smtClean="0"/>
          </a:p>
          <a:p>
            <a:pPr>
              <a:buNone/>
            </a:pPr>
            <a:endParaRPr lang="en-US" sz="2200" dirty="0" smtClean="0"/>
          </a:p>
          <a:p>
            <a:pPr>
              <a:buNone/>
            </a:pPr>
            <a:r>
              <a:rPr lang="en-US" sz="2200" dirty="0" smtClean="0"/>
              <a:t>Q. If 7:3 :: 35:__?__. </a:t>
            </a:r>
          </a:p>
          <a:p>
            <a:pPr>
              <a:buNone/>
            </a:pPr>
            <a:r>
              <a:rPr lang="en-US" sz="2200" dirty="0" smtClean="0"/>
              <a:t>		 A. 15		B. 20		C. 10		D. 25</a:t>
            </a:r>
          </a:p>
          <a:p>
            <a:pPr>
              <a:buNone/>
            </a:pPr>
            <a:endParaRPr lang="en-US" sz="2200" dirty="0" smtClean="0"/>
          </a:p>
          <a:p>
            <a:pPr>
              <a:buNone/>
            </a:pPr>
            <a:r>
              <a:rPr lang="en-US" sz="2200" dirty="0" smtClean="0"/>
              <a:t>Q. </a:t>
            </a:r>
            <a:r>
              <a:rPr lang="en-US" sz="2200" dirty="0" err="1" smtClean="0"/>
              <a:t>Sita’s</a:t>
            </a:r>
            <a:r>
              <a:rPr lang="en-US" sz="2200" dirty="0" smtClean="0"/>
              <a:t> father is thrice as old as </a:t>
            </a:r>
            <a:r>
              <a:rPr lang="en-US" sz="2200" dirty="0" err="1" smtClean="0"/>
              <a:t>Sita</a:t>
            </a:r>
            <a:r>
              <a:rPr lang="en-US" sz="2200" dirty="0" smtClean="0"/>
              <a:t>. After 12 years, his age will be twice of his daughter. What is the current age of father?</a:t>
            </a:r>
          </a:p>
          <a:p>
            <a:pPr>
              <a:buNone/>
            </a:pPr>
            <a:r>
              <a:rPr lang="en-US" sz="2200" dirty="0" smtClean="0"/>
              <a:t> 		 A. 12		B. 24		C. 36		D. 48</a:t>
            </a:r>
          </a:p>
          <a:p>
            <a:pPr>
              <a:buNone/>
            </a:pPr>
            <a:r>
              <a:rPr lang="en-US" sz="2200" dirty="0" err="1" smtClean="0"/>
              <a:t>Ans</a:t>
            </a:r>
            <a:r>
              <a:rPr lang="en-US" sz="2200" dirty="0" smtClean="0"/>
              <a:t>: </a:t>
            </a:r>
            <a:r>
              <a:rPr lang="en-US" sz="2200" dirty="0" smtClean="0">
                <a:solidFill>
                  <a:schemeClr val="bg1">
                    <a:lumMod val="95000"/>
                  </a:schemeClr>
                </a:solidFill>
              </a:rPr>
              <a:t>Assume that SITA’S age is </a:t>
            </a:r>
            <a:r>
              <a:rPr lang="en-US" sz="2200" b="1" dirty="0" smtClean="0">
                <a:solidFill>
                  <a:schemeClr val="bg1">
                    <a:lumMod val="95000"/>
                  </a:schemeClr>
                </a:solidFill>
              </a:rPr>
              <a:t>S</a:t>
            </a:r>
            <a:r>
              <a:rPr lang="en-US" sz="2200" dirty="0" smtClean="0">
                <a:solidFill>
                  <a:schemeClr val="bg1">
                    <a:lumMod val="95000"/>
                  </a:schemeClr>
                </a:solidFill>
              </a:rPr>
              <a:t>, so father’s current age will be </a:t>
            </a:r>
            <a:r>
              <a:rPr lang="en-US" sz="2200" b="1" dirty="0" smtClean="0">
                <a:solidFill>
                  <a:schemeClr val="bg1">
                    <a:lumMod val="95000"/>
                  </a:schemeClr>
                </a:solidFill>
              </a:rPr>
              <a:t>3S</a:t>
            </a:r>
            <a:r>
              <a:rPr lang="en-US" sz="2200" dirty="0" smtClean="0">
                <a:solidFill>
                  <a:schemeClr val="bg1">
                    <a:lumMod val="95000"/>
                  </a:schemeClr>
                </a:solidFill>
              </a:rPr>
              <a:t>.</a:t>
            </a:r>
          </a:p>
          <a:p>
            <a:pPr>
              <a:buNone/>
            </a:pPr>
            <a:r>
              <a:rPr lang="en-US" sz="2200" dirty="0" smtClean="0">
                <a:solidFill>
                  <a:schemeClr val="bg1">
                    <a:lumMod val="95000"/>
                  </a:schemeClr>
                </a:solidFill>
              </a:rPr>
              <a:t>	  After 12 years SITA’S age will be </a:t>
            </a:r>
            <a:r>
              <a:rPr lang="en-US" sz="2200" b="1" dirty="0" smtClean="0">
                <a:solidFill>
                  <a:schemeClr val="bg1">
                    <a:lumMod val="95000"/>
                  </a:schemeClr>
                </a:solidFill>
              </a:rPr>
              <a:t>(S+12), </a:t>
            </a:r>
            <a:r>
              <a:rPr lang="en-US" sz="2200" dirty="0" smtClean="0">
                <a:solidFill>
                  <a:schemeClr val="bg1">
                    <a:lumMod val="95000"/>
                  </a:schemeClr>
                </a:solidFill>
              </a:rPr>
              <a:t>so father’s age will be </a:t>
            </a:r>
            <a:r>
              <a:rPr lang="en-US" sz="2200" b="1" dirty="0" smtClean="0">
                <a:solidFill>
                  <a:schemeClr val="bg1">
                    <a:lumMod val="95000"/>
                  </a:schemeClr>
                </a:solidFill>
              </a:rPr>
              <a:t>2 (S+12).</a:t>
            </a:r>
          </a:p>
          <a:p>
            <a:pPr>
              <a:buNone/>
            </a:pPr>
            <a:r>
              <a:rPr lang="en-US" sz="2200" b="1" dirty="0" smtClean="0">
                <a:solidFill>
                  <a:schemeClr val="bg1">
                    <a:lumMod val="95000"/>
                  </a:schemeClr>
                </a:solidFill>
              </a:rPr>
              <a:t> </a:t>
            </a:r>
            <a:r>
              <a:rPr lang="en-US" sz="2200" dirty="0" smtClean="0">
                <a:solidFill>
                  <a:schemeClr val="bg1">
                    <a:lumMod val="95000"/>
                  </a:schemeClr>
                </a:solidFill>
              </a:rPr>
              <a:t>	   Hence it is </a:t>
            </a:r>
            <a:r>
              <a:rPr lang="en-US" sz="2200" b="1" dirty="0" smtClean="0">
                <a:solidFill>
                  <a:schemeClr val="bg1">
                    <a:lumMod val="95000"/>
                  </a:schemeClr>
                </a:solidFill>
              </a:rPr>
              <a:t>(2S+24) =0</a:t>
            </a:r>
            <a:r>
              <a:rPr lang="en-US" sz="2200" dirty="0" smtClean="0">
                <a:solidFill>
                  <a:schemeClr val="bg1">
                    <a:lumMod val="95000"/>
                  </a:schemeClr>
                </a:solidFill>
              </a:rPr>
              <a:t> . So </a:t>
            </a:r>
            <a:r>
              <a:rPr lang="en-US" sz="2200" b="1" dirty="0" smtClean="0">
                <a:solidFill>
                  <a:schemeClr val="bg1">
                    <a:lumMod val="95000"/>
                  </a:schemeClr>
                </a:solidFill>
              </a:rPr>
              <a:t>S = -24/2  i.e. 12</a:t>
            </a:r>
          </a:p>
          <a:p>
            <a:pPr>
              <a:buNone/>
            </a:pPr>
            <a:r>
              <a:rPr lang="en-US" sz="2200" b="1" dirty="0" smtClean="0">
                <a:solidFill>
                  <a:schemeClr val="bg1">
                    <a:lumMod val="95000"/>
                  </a:schemeClr>
                </a:solidFill>
              </a:rPr>
              <a:t>                             </a:t>
            </a:r>
            <a:r>
              <a:rPr lang="en-US" sz="2200" dirty="0" smtClean="0">
                <a:solidFill>
                  <a:schemeClr val="bg1">
                    <a:lumMod val="95000"/>
                  </a:schemeClr>
                </a:solidFill>
              </a:rPr>
              <a:t>Father‘s current age is </a:t>
            </a:r>
            <a:r>
              <a:rPr lang="en-US" sz="2200" b="1" dirty="0" smtClean="0">
                <a:solidFill>
                  <a:schemeClr val="bg1">
                    <a:lumMod val="95000"/>
                  </a:schemeClr>
                </a:solidFill>
              </a:rPr>
              <a:t>3S = 36</a:t>
            </a:r>
          </a:p>
        </p:txBody>
      </p:sp>
      <p:sp>
        <p:nvSpPr>
          <p:cNvPr id="4" name="Date Placeholder 3"/>
          <p:cNvSpPr>
            <a:spLocks noGrp="1"/>
          </p:cNvSpPr>
          <p:nvPr>
            <p:ph type="dt" sz="half" idx="10"/>
          </p:nvPr>
        </p:nvSpPr>
        <p:spPr/>
        <p:txBody>
          <a:bodyPr/>
          <a:lstStyle/>
          <a:p>
            <a:fld id="{60601254-9199-414D-BF56-CB0F260A5897}" type="datetime3">
              <a:rPr lang="en-US" smtClean="0"/>
              <a:pPr/>
              <a:t>26 August 2016</a:t>
            </a:fld>
            <a:endParaRPr lang="en-US" dirty="0"/>
          </a:p>
        </p:txBody>
      </p:sp>
      <p:sp>
        <p:nvSpPr>
          <p:cNvPr id="5" name="Footer Placeholder 4"/>
          <p:cNvSpPr>
            <a:spLocks noGrp="1"/>
          </p:cNvSpPr>
          <p:nvPr>
            <p:ph type="ftr" sz="quarter" idx="11"/>
          </p:nvPr>
        </p:nvSpPr>
        <p:spPr/>
        <p:txBody>
          <a:bodyPr/>
          <a:lstStyle/>
          <a:p>
            <a:r>
              <a:rPr lang="en-US" smtClean="0"/>
              <a:t>Prof.Bhusari, ACA Behavior School. M-9325595378</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30</a:t>
            </a:fld>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r>
              <a:rPr lang="en-US" sz="3000" dirty="0" smtClean="0">
                <a:solidFill>
                  <a:srgbClr val="FF0000"/>
                </a:solidFill>
              </a:rPr>
              <a:t>Practice - Ratio and Proportion</a:t>
            </a:r>
            <a:endParaRPr lang="en-US" sz="3000" dirty="0">
              <a:solidFill>
                <a:srgbClr val="FF0000"/>
              </a:solidFill>
            </a:endParaRPr>
          </a:p>
        </p:txBody>
      </p:sp>
      <p:sp>
        <p:nvSpPr>
          <p:cNvPr id="3" name="Content Placeholder 2"/>
          <p:cNvSpPr>
            <a:spLocks noGrp="1"/>
          </p:cNvSpPr>
          <p:nvPr>
            <p:ph idx="1"/>
          </p:nvPr>
        </p:nvSpPr>
        <p:spPr>
          <a:xfrm>
            <a:off x="228600" y="685800"/>
            <a:ext cx="8686800" cy="5638800"/>
          </a:xfrm>
        </p:spPr>
        <p:txBody>
          <a:bodyPr>
            <a:normAutofit/>
          </a:bodyPr>
          <a:lstStyle/>
          <a:p>
            <a:pPr>
              <a:buNone/>
            </a:pPr>
            <a:r>
              <a:rPr lang="en-US" sz="2400" dirty="0" smtClean="0"/>
              <a:t>Q. The ratio of Science and Arts students in a college is 4:3. If 14 Science students shift to Arts then the ratio becomes 1:1.Find the total strength of Science and Arts students.</a:t>
            </a:r>
          </a:p>
          <a:p>
            <a:pPr>
              <a:buNone/>
            </a:pPr>
            <a:r>
              <a:rPr lang="en-US" sz="2400" dirty="0" smtClean="0"/>
              <a:t>			A.156		B. 169		C. 225 		D. 196</a:t>
            </a:r>
          </a:p>
          <a:p>
            <a:pPr>
              <a:buNone/>
            </a:pPr>
            <a:endParaRPr lang="en-US" sz="2000" dirty="0" smtClean="0"/>
          </a:p>
          <a:p>
            <a:pPr>
              <a:buNone/>
            </a:pPr>
            <a:endParaRPr lang="en-US" sz="2000" dirty="0" smtClean="0"/>
          </a:p>
          <a:p>
            <a:pPr>
              <a:buNone/>
            </a:pPr>
            <a:endParaRPr lang="en-US" sz="2200" dirty="0" smtClean="0"/>
          </a:p>
          <a:p>
            <a:pPr>
              <a:buNone/>
            </a:pPr>
            <a:r>
              <a:rPr lang="en-US" sz="2400" b="1" dirty="0" smtClean="0"/>
              <a:t>Q. A certain amount of money is to be divided between A and B in the ratio 3:1.But because of a miscalculation A received 1/14 of the total money additionally. Find the ratio in which they divided the money.   </a:t>
            </a:r>
            <a:r>
              <a:rPr lang="en-US" sz="2400" dirty="0" smtClean="0"/>
              <a:t> </a:t>
            </a:r>
          </a:p>
          <a:p>
            <a:pPr>
              <a:buNone/>
            </a:pPr>
            <a:r>
              <a:rPr lang="en-US" sz="2400" dirty="0" smtClean="0"/>
              <a:t>			A. 1:4		B. </a:t>
            </a:r>
            <a:r>
              <a:rPr lang="en-US" sz="2400" smtClean="0"/>
              <a:t>4:1</a:t>
            </a:r>
            <a:r>
              <a:rPr lang="en-US" sz="2400" dirty="0" smtClean="0"/>
              <a:t>		C. 23:5 	D. 14:9</a:t>
            </a:r>
          </a:p>
          <a:p>
            <a:pPr>
              <a:buNone/>
            </a:pPr>
            <a:endParaRPr lang="en-US" sz="2200" b="1" dirty="0" smtClean="0"/>
          </a:p>
          <a:p>
            <a:pPr>
              <a:buNone/>
            </a:pPr>
            <a:endParaRPr lang="en-US" sz="2200" b="1" dirty="0" smtClean="0"/>
          </a:p>
          <a:p>
            <a:pPr>
              <a:buNone/>
            </a:pPr>
            <a:endParaRPr lang="en-US" sz="2200" b="1" dirty="0" smtClean="0"/>
          </a:p>
        </p:txBody>
      </p:sp>
      <p:sp>
        <p:nvSpPr>
          <p:cNvPr id="4" name="Date Placeholder 3"/>
          <p:cNvSpPr>
            <a:spLocks noGrp="1"/>
          </p:cNvSpPr>
          <p:nvPr>
            <p:ph type="dt" sz="half" idx="10"/>
          </p:nvPr>
        </p:nvSpPr>
        <p:spPr/>
        <p:txBody>
          <a:bodyPr/>
          <a:lstStyle/>
          <a:p>
            <a:fld id="{59C5ED21-EB39-4CA0-9CC0-C8F96F366F65}" type="datetime3">
              <a:rPr lang="en-US" smtClean="0"/>
              <a:pPr/>
              <a:t>26 August 2016</a:t>
            </a:fld>
            <a:endParaRPr lang="en-US" dirty="0"/>
          </a:p>
        </p:txBody>
      </p:sp>
      <p:sp>
        <p:nvSpPr>
          <p:cNvPr id="5" name="Footer Placeholder 4"/>
          <p:cNvSpPr>
            <a:spLocks noGrp="1"/>
          </p:cNvSpPr>
          <p:nvPr>
            <p:ph type="ftr" sz="quarter" idx="11"/>
          </p:nvPr>
        </p:nvSpPr>
        <p:spPr/>
        <p:txBody>
          <a:bodyPr/>
          <a:lstStyle/>
          <a:p>
            <a:r>
              <a:rPr lang="en-US" smtClean="0"/>
              <a:t>Prof.Bhusari, ACA Behavior School. M-9325595378</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31</a:t>
            </a:fld>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r>
              <a:rPr lang="en-US" sz="3000" b="1" dirty="0" smtClean="0">
                <a:solidFill>
                  <a:srgbClr val="FF0000"/>
                </a:solidFill>
              </a:rPr>
              <a:t>Practice - Ratio and Proportion</a:t>
            </a:r>
            <a:endParaRPr lang="en-US" sz="3000" b="1" dirty="0">
              <a:solidFill>
                <a:srgbClr val="FF0000"/>
              </a:solidFill>
            </a:endParaRPr>
          </a:p>
        </p:txBody>
      </p:sp>
      <p:sp>
        <p:nvSpPr>
          <p:cNvPr id="3" name="Content Placeholder 2"/>
          <p:cNvSpPr>
            <a:spLocks noGrp="1"/>
          </p:cNvSpPr>
          <p:nvPr>
            <p:ph idx="1"/>
          </p:nvPr>
        </p:nvSpPr>
        <p:spPr>
          <a:xfrm>
            <a:off x="228600" y="685800"/>
            <a:ext cx="8686800" cy="5638800"/>
          </a:xfrm>
        </p:spPr>
        <p:txBody>
          <a:bodyPr>
            <a:normAutofit/>
          </a:bodyPr>
          <a:lstStyle/>
          <a:p>
            <a:pPr>
              <a:buNone/>
            </a:pPr>
            <a:r>
              <a:rPr lang="en-US" sz="2200" dirty="0" smtClean="0"/>
              <a:t>Q. What number must be added to two numbers which are in the ration 6:7 so that the ratio becomes 8:9 and sum of the resulting numbers is 289.     </a:t>
            </a:r>
            <a:r>
              <a:rPr lang="en-US" sz="2200" b="1" dirty="0" smtClean="0"/>
              <a:t>(CAT-2009)</a:t>
            </a:r>
          </a:p>
          <a:p>
            <a:pPr>
              <a:buNone/>
            </a:pPr>
            <a:r>
              <a:rPr lang="en-US" sz="2200" dirty="0" smtClean="0"/>
              <a:t>		A.34	         B. 17	     C. 51		D. Can’t Determine</a:t>
            </a:r>
          </a:p>
          <a:p>
            <a:pPr>
              <a:buNone/>
            </a:pPr>
            <a:endParaRPr lang="en-US" sz="2200" dirty="0" smtClean="0"/>
          </a:p>
          <a:p>
            <a:pPr>
              <a:buNone/>
            </a:pPr>
            <a:endParaRPr lang="en-US" sz="2200" dirty="0" smtClean="0"/>
          </a:p>
          <a:p>
            <a:pPr>
              <a:buNone/>
            </a:pPr>
            <a:endParaRPr lang="en-US" sz="2200" dirty="0" smtClean="0"/>
          </a:p>
          <a:p>
            <a:pPr>
              <a:buNone/>
            </a:pPr>
            <a:endParaRPr lang="en-US" sz="2200" dirty="0" smtClean="0"/>
          </a:p>
          <a:p>
            <a:pPr>
              <a:buNone/>
            </a:pPr>
            <a:r>
              <a:rPr lang="en-US" sz="2200" b="1" dirty="0" smtClean="0"/>
              <a:t>Q. In a class of 70 students, the ratio of boys and girls is 4:3.Among the girls the ratio of the number of rich and poor is 1:4.If the ratio of the number of rich and poor students is 8:27,find the ratio of the number of rich and poor boys in the class. </a:t>
            </a:r>
          </a:p>
          <a:p>
            <a:pPr>
              <a:buNone/>
            </a:pPr>
            <a:r>
              <a:rPr lang="en-US" sz="2200" dirty="0" smtClean="0"/>
              <a:t>	 A.1:3	B. 1:4		C. 1:2		D. 2:3</a:t>
            </a:r>
          </a:p>
          <a:p>
            <a:pPr>
              <a:buNone/>
            </a:pPr>
            <a:endParaRPr lang="en-US" sz="2200" b="1" dirty="0"/>
          </a:p>
        </p:txBody>
      </p:sp>
      <p:sp>
        <p:nvSpPr>
          <p:cNvPr id="4" name="Date Placeholder 3"/>
          <p:cNvSpPr>
            <a:spLocks noGrp="1"/>
          </p:cNvSpPr>
          <p:nvPr>
            <p:ph type="dt" sz="half" idx="10"/>
          </p:nvPr>
        </p:nvSpPr>
        <p:spPr/>
        <p:txBody>
          <a:bodyPr/>
          <a:lstStyle/>
          <a:p>
            <a:fld id="{BC5BEA9A-5121-47C2-BC2F-0194602E8B94}" type="datetime3">
              <a:rPr lang="en-US" smtClean="0"/>
              <a:pPr/>
              <a:t>26 August 2016</a:t>
            </a:fld>
            <a:endParaRPr lang="en-US"/>
          </a:p>
        </p:txBody>
      </p:sp>
      <p:sp>
        <p:nvSpPr>
          <p:cNvPr id="5" name="Footer Placeholder 4"/>
          <p:cNvSpPr>
            <a:spLocks noGrp="1"/>
          </p:cNvSpPr>
          <p:nvPr>
            <p:ph type="ftr" sz="quarter" idx="11"/>
          </p:nvPr>
        </p:nvSpPr>
        <p:spPr/>
        <p:txBody>
          <a:bodyPr/>
          <a:lstStyle/>
          <a:p>
            <a:r>
              <a:rPr lang="en-US" smtClean="0"/>
              <a:t>Prof.Bhusari, ACA Behavior School. M-9325595378</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32</a:t>
            </a:fld>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r>
              <a:rPr lang="en-US" sz="3000" b="1" dirty="0" smtClean="0">
                <a:solidFill>
                  <a:srgbClr val="FF0000"/>
                </a:solidFill>
              </a:rPr>
              <a:t>Practice - Ratio and Proportion</a:t>
            </a:r>
            <a:endParaRPr lang="en-US" sz="3000" b="1" dirty="0">
              <a:solidFill>
                <a:srgbClr val="FF0000"/>
              </a:solidFill>
            </a:endParaRPr>
          </a:p>
        </p:txBody>
      </p:sp>
      <p:sp>
        <p:nvSpPr>
          <p:cNvPr id="3" name="Content Placeholder 2"/>
          <p:cNvSpPr>
            <a:spLocks noGrp="1"/>
          </p:cNvSpPr>
          <p:nvPr>
            <p:ph idx="1"/>
          </p:nvPr>
        </p:nvSpPr>
        <p:spPr>
          <a:xfrm>
            <a:off x="228600" y="685800"/>
            <a:ext cx="8686800" cy="5638800"/>
          </a:xfrm>
        </p:spPr>
        <p:txBody>
          <a:bodyPr>
            <a:normAutofit/>
          </a:bodyPr>
          <a:lstStyle/>
          <a:p>
            <a:pPr>
              <a:buNone/>
            </a:pPr>
            <a:r>
              <a:rPr lang="en-US" sz="2200" b="1" dirty="0" smtClean="0"/>
              <a:t>Q. </a:t>
            </a:r>
            <a:r>
              <a:rPr lang="en-US" sz="2200" dirty="0" smtClean="0"/>
              <a:t>A and B are two alloys of gold and copper prepared by mixing metals in the ratio of 7:2 and 7:11 respectively. If equal quantities of A and B are melted to form a 3</a:t>
            </a:r>
            <a:r>
              <a:rPr lang="en-US" sz="2200" baseline="30000" dirty="0" smtClean="0"/>
              <a:t>rd</a:t>
            </a:r>
            <a:r>
              <a:rPr lang="en-US" sz="2200" dirty="0" smtClean="0"/>
              <a:t> alloys C, then the ratio of gold and copper in C is,</a:t>
            </a:r>
          </a:p>
          <a:p>
            <a:pPr>
              <a:buNone/>
            </a:pPr>
            <a:r>
              <a:rPr lang="en-US" sz="2200" b="1" dirty="0" smtClean="0"/>
              <a:t>		A. 7:5		B. 5:7 		 C. 3:5 		D. 5:3</a:t>
            </a:r>
          </a:p>
          <a:p>
            <a:pPr>
              <a:buNone/>
            </a:pPr>
            <a:endParaRPr lang="en-US" sz="2200" b="1" dirty="0" smtClean="0"/>
          </a:p>
          <a:p>
            <a:pPr>
              <a:buNone/>
            </a:pPr>
            <a:endParaRPr lang="en-US" sz="2200" b="1" dirty="0" smtClean="0"/>
          </a:p>
          <a:p>
            <a:pPr>
              <a:buNone/>
            </a:pPr>
            <a:endParaRPr lang="en-US" sz="2200" b="1" dirty="0" smtClean="0"/>
          </a:p>
          <a:p>
            <a:pPr lvl="0">
              <a:buNone/>
            </a:pPr>
            <a:r>
              <a:rPr lang="en-US" sz="2200" b="1" dirty="0" smtClean="0"/>
              <a:t>Q. </a:t>
            </a:r>
            <a:r>
              <a:rPr lang="en-US" sz="2400" dirty="0" smtClean="0"/>
              <a:t>In a class the girl to boy ratio is 3:4 and the total number of students is 49. Find the number of girls? </a:t>
            </a:r>
          </a:p>
          <a:p>
            <a:pPr>
              <a:buNone/>
            </a:pPr>
            <a:r>
              <a:rPr lang="en-US" sz="2200" b="1" dirty="0" smtClean="0"/>
              <a:t>		A. 21		B. 28 		 C. 18		D. 12</a:t>
            </a:r>
            <a:endParaRPr lang="en-US" sz="2200" b="1" dirty="0"/>
          </a:p>
        </p:txBody>
      </p:sp>
      <p:sp>
        <p:nvSpPr>
          <p:cNvPr id="4" name="Date Placeholder 3"/>
          <p:cNvSpPr>
            <a:spLocks noGrp="1"/>
          </p:cNvSpPr>
          <p:nvPr>
            <p:ph type="dt" sz="half" idx="10"/>
          </p:nvPr>
        </p:nvSpPr>
        <p:spPr/>
        <p:txBody>
          <a:bodyPr/>
          <a:lstStyle/>
          <a:p>
            <a:fld id="{BC5BEA9A-5121-47C2-BC2F-0194602E8B94}" type="datetime3">
              <a:rPr lang="en-US" smtClean="0"/>
              <a:pPr/>
              <a:t>26 August 2016</a:t>
            </a:fld>
            <a:endParaRPr lang="en-US"/>
          </a:p>
        </p:txBody>
      </p:sp>
      <p:sp>
        <p:nvSpPr>
          <p:cNvPr id="5" name="Footer Placeholder 4"/>
          <p:cNvSpPr>
            <a:spLocks noGrp="1"/>
          </p:cNvSpPr>
          <p:nvPr>
            <p:ph type="ftr" sz="quarter" idx="11"/>
          </p:nvPr>
        </p:nvSpPr>
        <p:spPr/>
        <p:txBody>
          <a:bodyPr/>
          <a:lstStyle/>
          <a:p>
            <a:r>
              <a:rPr lang="en-US" smtClean="0"/>
              <a:t>Prof.Bhusari, ACA Behavior School. M-9325595378</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33</a:t>
            </a:fld>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Autofit/>
          </a:bodyPr>
          <a:lstStyle/>
          <a:p>
            <a:r>
              <a:rPr lang="en-US" sz="3000" b="1" dirty="0" smtClean="0">
                <a:solidFill>
                  <a:srgbClr val="FF0000"/>
                </a:solidFill>
              </a:rPr>
              <a:t>Rate: Speed, Distance  &amp; Time</a:t>
            </a:r>
            <a:endParaRPr lang="en-US" sz="3000" b="1" dirty="0">
              <a:solidFill>
                <a:srgbClr val="FF0000"/>
              </a:solidFill>
            </a:endParaRPr>
          </a:p>
        </p:txBody>
      </p:sp>
      <p:sp>
        <p:nvSpPr>
          <p:cNvPr id="3" name="Content Placeholder 2"/>
          <p:cNvSpPr>
            <a:spLocks noGrp="1"/>
          </p:cNvSpPr>
          <p:nvPr>
            <p:ph idx="1"/>
          </p:nvPr>
        </p:nvSpPr>
        <p:spPr>
          <a:xfrm>
            <a:off x="228600" y="838200"/>
            <a:ext cx="8686800" cy="5638800"/>
          </a:xfrm>
        </p:spPr>
        <p:txBody>
          <a:bodyPr>
            <a:normAutofit/>
          </a:bodyPr>
          <a:lstStyle/>
          <a:p>
            <a:pPr>
              <a:buNone/>
            </a:pPr>
            <a:r>
              <a:rPr lang="en-US" sz="2800" b="1" dirty="0" smtClean="0"/>
              <a:t>A rate </a:t>
            </a:r>
            <a:r>
              <a:rPr lang="en-US" sz="2800" dirty="0" smtClean="0"/>
              <a:t>is a ratio that expresses what time it takes to do something, such as traveling a certain distance. The rate is a ratio of Distance &amp; Time.     </a:t>
            </a:r>
          </a:p>
          <a:p>
            <a:pPr>
              <a:buNone/>
            </a:pPr>
            <a:r>
              <a:rPr lang="en-US" sz="2800" dirty="0" smtClean="0"/>
              <a:t>			 </a:t>
            </a:r>
            <a:r>
              <a:rPr lang="en-US" sz="2800" b="1" dirty="0" smtClean="0">
                <a:solidFill>
                  <a:srgbClr val="FF0000"/>
                </a:solidFill>
              </a:rPr>
              <a:t>Rate = D ÷ T</a:t>
            </a:r>
          </a:p>
          <a:p>
            <a:pPr>
              <a:buNone/>
            </a:pPr>
            <a:r>
              <a:rPr lang="en-US" sz="2800" dirty="0" smtClean="0"/>
              <a:t>To walk 3 kilometers in one hour is to walk at the rate of 3 km/h. The fraction expressing a rate has units of distance in the numerator and units of time in the denominator. </a:t>
            </a:r>
          </a:p>
          <a:p>
            <a:pPr>
              <a:buNone/>
            </a:pPr>
            <a:r>
              <a:rPr lang="en-US" sz="2800" b="1" dirty="0" smtClean="0"/>
              <a:t>Problems involving speed typically involve setting two ratios equal to each other and solving for an unknown quantity, that is, solving a proportion. Hence,</a:t>
            </a:r>
          </a:p>
          <a:p>
            <a:pPr>
              <a:buNone/>
            </a:pPr>
            <a:r>
              <a:rPr lang="en-US" sz="2800" b="1" dirty="0" smtClean="0"/>
              <a:t>			</a:t>
            </a:r>
            <a:r>
              <a:rPr lang="en-US" sz="2800" b="1" dirty="0" smtClean="0">
                <a:solidFill>
                  <a:srgbClr val="FF0000"/>
                </a:solidFill>
              </a:rPr>
              <a:t>Speed = Distance / Time</a:t>
            </a:r>
          </a:p>
          <a:p>
            <a:pPr>
              <a:buNone/>
            </a:pPr>
            <a:endParaRPr lang="en-US" sz="2800" b="1" dirty="0" smtClean="0"/>
          </a:p>
        </p:txBody>
      </p:sp>
      <p:sp>
        <p:nvSpPr>
          <p:cNvPr id="4" name="Date Placeholder 3"/>
          <p:cNvSpPr>
            <a:spLocks noGrp="1"/>
          </p:cNvSpPr>
          <p:nvPr>
            <p:ph type="dt" sz="half" idx="10"/>
          </p:nvPr>
        </p:nvSpPr>
        <p:spPr/>
        <p:txBody>
          <a:bodyPr/>
          <a:lstStyle/>
          <a:p>
            <a:fld id="{9D91C6CE-DCDF-4237-A971-B1B9862CF83C}" type="datetime3">
              <a:rPr lang="en-US" smtClean="0"/>
              <a:pPr/>
              <a:t>26 August 2016</a:t>
            </a:fld>
            <a:endParaRPr lang="en-US"/>
          </a:p>
        </p:txBody>
      </p:sp>
      <p:sp>
        <p:nvSpPr>
          <p:cNvPr id="5" name="Footer Placeholder 4"/>
          <p:cNvSpPr>
            <a:spLocks noGrp="1"/>
          </p:cNvSpPr>
          <p:nvPr>
            <p:ph type="ftr" sz="quarter" idx="11"/>
          </p:nvPr>
        </p:nvSpPr>
        <p:spPr/>
        <p:txBody>
          <a:bodyPr/>
          <a:lstStyle/>
          <a:p>
            <a:r>
              <a:rPr lang="en-US" smtClean="0"/>
              <a:t>Prof.Bhusari, ACA Behavior School. M-9325595378</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34</a:t>
            </a:fld>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Autofit/>
          </a:bodyPr>
          <a:lstStyle/>
          <a:p>
            <a:r>
              <a:rPr lang="en-US" sz="3000" b="1" dirty="0" smtClean="0">
                <a:solidFill>
                  <a:srgbClr val="FF0000"/>
                </a:solidFill>
              </a:rPr>
              <a:t>Rate: Speed, Distance  &amp; Time</a:t>
            </a:r>
            <a:endParaRPr lang="en-US" sz="3000" b="1" dirty="0">
              <a:solidFill>
                <a:srgbClr val="FF0000"/>
              </a:solidFill>
            </a:endParaRPr>
          </a:p>
        </p:txBody>
      </p:sp>
      <p:sp>
        <p:nvSpPr>
          <p:cNvPr id="3" name="Content Placeholder 2"/>
          <p:cNvSpPr>
            <a:spLocks noGrp="1"/>
          </p:cNvSpPr>
          <p:nvPr>
            <p:ph idx="1"/>
          </p:nvPr>
        </p:nvSpPr>
        <p:spPr>
          <a:xfrm>
            <a:off x="457200" y="838200"/>
            <a:ext cx="8229600" cy="5410200"/>
          </a:xfrm>
        </p:spPr>
        <p:txBody>
          <a:bodyPr>
            <a:normAutofit fontScale="85000" lnSpcReduction="10000"/>
          </a:bodyPr>
          <a:lstStyle/>
          <a:p>
            <a:pPr>
              <a:buNone/>
            </a:pPr>
            <a:r>
              <a:rPr lang="en-US" sz="3000" b="1" dirty="0" smtClean="0"/>
              <a:t>Q. </a:t>
            </a:r>
            <a:r>
              <a:rPr lang="en-US" sz="3000" b="1" dirty="0" err="1" smtClean="0"/>
              <a:t>Usha</a:t>
            </a:r>
            <a:r>
              <a:rPr lang="en-US" sz="3000" b="1" dirty="0" smtClean="0"/>
              <a:t> runs 4 km in 30 minutes. At that rate, how far could she run in 45 minutes?</a:t>
            </a:r>
          </a:p>
          <a:p>
            <a:pPr>
              <a:buNone/>
            </a:pPr>
            <a:r>
              <a:rPr lang="en-US" sz="3000" b="1" dirty="0" smtClean="0"/>
              <a:t>		</a:t>
            </a:r>
            <a:r>
              <a:rPr lang="en-US" sz="3000" dirty="0" smtClean="0"/>
              <a:t>A. 5		B.6		C. 7		D.8</a:t>
            </a:r>
          </a:p>
          <a:p>
            <a:pPr>
              <a:buNone/>
            </a:pPr>
            <a:r>
              <a:rPr lang="en-US" sz="3000" dirty="0" err="1" smtClean="0">
                <a:solidFill>
                  <a:schemeClr val="bg1">
                    <a:lumMod val="95000"/>
                  </a:schemeClr>
                </a:solidFill>
              </a:rPr>
              <a:t>Ans</a:t>
            </a:r>
            <a:r>
              <a:rPr lang="en-US" sz="3000" dirty="0" smtClean="0">
                <a:solidFill>
                  <a:schemeClr val="bg1">
                    <a:lumMod val="95000"/>
                  </a:schemeClr>
                </a:solidFill>
              </a:rPr>
              <a:t>: 	The ratio is 4:30 :: _?_ : 45. 	The answer is 6 </a:t>
            </a:r>
            <a:r>
              <a:rPr lang="en-US" sz="3000" dirty="0" err="1" smtClean="0">
                <a:solidFill>
                  <a:schemeClr val="bg1">
                    <a:lumMod val="95000"/>
                  </a:schemeClr>
                </a:solidFill>
              </a:rPr>
              <a:t>Kms</a:t>
            </a:r>
            <a:r>
              <a:rPr lang="en-US" sz="3000" dirty="0" smtClean="0">
                <a:solidFill>
                  <a:schemeClr val="bg1">
                    <a:lumMod val="95000"/>
                  </a:schemeClr>
                </a:solidFill>
              </a:rPr>
              <a:t>.</a:t>
            </a:r>
          </a:p>
          <a:p>
            <a:pPr>
              <a:buNone/>
            </a:pPr>
            <a:endParaRPr lang="en-US" sz="3000" b="1" dirty="0" smtClean="0"/>
          </a:p>
          <a:p>
            <a:pPr>
              <a:buNone/>
            </a:pPr>
            <a:r>
              <a:rPr lang="en-US" sz="3000" b="1" dirty="0" smtClean="0"/>
              <a:t>Q. If </a:t>
            </a:r>
            <a:r>
              <a:rPr lang="en-US" sz="3000" b="1" dirty="0" err="1" smtClean="0"/>
              <a:t>Aparna</a:t>
            </a:r>
            <a:r>
              <a:rPr lang="en-US" sz="3000" b="1" dirty="0" smtClean="0"/>
              <a:t> runs 4 km in 30 minutes, how many hours will it take her to run 1 km?</a:t>
            </a:r>
          </a:p>
          <a:p>
            <a:pPr>
              <a:buNone/>
            </a:pPr>
            <a:r>
              <a:rPr lang="en-US" sz="3000" dirty="0" smtClean="0"/>
              <a:t>		A. 1/8Hrs	B.1/6hrs	C. 1/2hrs	D.1/4 hrs</a:t>
            </a:r>
            <a:endParaRPr lang="en-US" sz="3000" b="1" dirty="0" smtClean="0"/>
          </a:p>
          <a:p>
            <a:pPr>
              <a:buNone/>
            </a:pPr>
            <a:r>
              <a:rPr lang="en-US" sz="3000" dirty="0" err="1" smtClean="0">
                <a:solidFill>
                  <a:schemeClr val="bg1">
                    <a:lumMod val="95000"/>
                  </a:schemeClr>
                </a:solidFill>
              </a:rPr>
              <a:t>Ans</a:t>
            </a:r>
            <a:r>
              <a:rPr lang="en-US" sz="3000" dirty="0" smtClean="0">
                <a:solidFill>
                  <a:schemeClr val="bg1">
                    <a:lumMod val="95000"/>
                  </a:schemeClr>
                </a:solidFill>
              </a:rPr>
              <a:t>: Conversion – 4kms:1/2hours :: 1 </a:t>
            </a:r>
            <a:r>
              <a:rPr lang="en-US" sz="3000" dirty="0" err="1" smtClean="0">
                <a:solidFill>
                  <a:schemeClr val="bg1">
                    <a:lumMod val="95000"/>
                  </a:schemeClr>
                </a:solidFill>
              </a:rPr>
              <a:t>kms</a:t>
            </a:r>
            <a:r>
              <a:rPr lang="en-US" sz="3000" dirty="0" smtClean="0">
                <a:solidFill>
                  <a:schemeClr val="bg1">
                    <a:lumMod val="95000"/>
                  </a:schemeClr>
                </a:solidFill>
              </a:rPr>
              <a:t>: _?_.</a:t>
            </a:r>
          </a:p>
          <a:p>
            <a:pPr>
              <a:buNone/>
            </a:pPr>
            <a:r>
              <a:rPr lang="en-US" sz="3000" dirty="0" smtClean="0">
                <a:solidFill>
                  <a:schemeClr val="bg1">
                    <a:lumMod val="95000"/>
                  </a:schemeClr>
                </a:solidFill>
              </a:rPr>
              <a:t>		4/1:1/2 therefore 1: 8  (Multiply denominator by 4)</a:t>
            </a:r>
          </a:p>
          <a:p>
            <a:pPr>
              <a:buNone/>
            </a:pPr>
            <a:r>
              <a:rPr lang="en-US" sz="3000" dirty="0" smtClean="0">
                <a:solidFill>
                  <a:schemeClr val="bg1">
                    <a:lumMod val="95000"/>
                  </a:schemeClr>
                </a:solidFill>
              </a:rPr>
              <a:t>		1/8 hours (7 min. and 30 sec.) required to run 1 km.</a:t>
            </a:r>
          </a:p>
          <a:p>
            <a:pPr>
              <a:buNone/>
            </a:pPr>
            <a:endParaRPr lang="en-US" sz="2200" dirty="0"/>
          </a:p>
        </p:txBody>
      </p:sp>
      <p:sp>
        <p:nvSpPr>
          <p:cNvPr id="4" name="Date Placeholder 3"/>
          <p:cNvSpPr>
            <a:spLocks noGrp="1"/>
          </p:cNvSpPr>
          <p:nvPr>
            <p:ph type="dt" sz="half" idx="10"/>
          </p:nvPr>
        </p:nvSpPr>
        <p:spPr/>
        <p:txBody>
          <a:bodyPr/>
          <a:lstStyle/>
          <a:p>
            <a:fld id="{9D91C6CE-DCDF-4237-A971-B1B9862CF83C}" type="datetime3">
              <a:rPr lang="en-US" smtClean="0"/>
              <a:pPr/>
              <a:t>26 August 2016</a:t>
            </a:fld>
            <a:endParaRPr lang="en-US"/>
          </a:p>
        </p:txBody>
      </p:sp>
      <p:sp>
        <p:nvSpPr>
          <p:cNvPr id="5" name="Footer Placeholder 4"/>
          <p:cNvSpPr>
            <a:spLocks noGrp="1"/>
          </p:cNvSpPr>
          <p:nvPr>
            <p:ph type="ftr" sz="quarter" idx="11"/>
          </p:nvPr>
        </p:nvSpPr>
        <p:spPr/>
        <p:txBody>
          <a:bodyPr/>
          <a:lstStyle/>
          <a:p>
            <a:r>
              <a:rPr lang="en-US" smtClean="0"/>
              <a:t>Prof.Bhusari, ACA Behavior School. M-9325595378</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35</a:t>
            </a:fld>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Autofit/>
          </a:bodyPr>
          <a:lstStyle/>
          <a:p>
            <a:r>
              <a:rPr lang="en-US" sz="3000" b="1" dirty="0" smtClean="0">
                <a:solidFill>
                  <a:srgbClr val="FF0000"/>
                </a:solidFill>
              </a:rPr>
              <a:t>Ratio and Proportion-Distance Speed &amp; Time</a:t>
            </a:r>
            <a:endParaRPr lang="en-US" sz="3000" b="1" dirty="0">
              <a:solidFill>
                <a:srgbClr val="FF0000"/>
              </a:solidFill>
            </a:endParaRPr>
          </a:p>
        </p:txBody>
      </p:sp>
      <p:sp>
        <p:nvSpPr>
          <p:cNvPr id="3" name="Content Placeholder 2"/>
          <p:cNvSpPr>
            <a:spLocks noGrp="1"/>
          </p:cNvSpPr>
          <p:nvPr>
            <p:ph idx="1"/>
          </p:nvPr>
        </p:nvSpPr>
        <p:spPr>
          <a:xfrm>
            <a:off x="457200" y="838200"/>
            <a:ext cx="8382000" cy="5410200"/>
          </a:xfrm>
        </p:spPr>
        <p:txBody>
          <a:bodyPr>
            <a:normAutofit/>
          </a:bodyPr>
          <a:lstStyle/>
          <a:p>
            <a:pPr>
              <a:buNone/>
            </a:pPr>
            <a:r>
              <a:rPr lang="en-US" sz="2200" dirty="0" smtClean="0"/>
              <a:t>Q. </a:t>
            </a:r>
            <a:r>
              <a:rPr lang="en-US" sz="2400" dirty="0" smtClean="0"/>
              <a:t>A dog walks 8 km at the rate 4 km per hour, then chases a sheep for 2 km at rate of 20 km per hour. </a:t>
            </a:r>
          </a:p>
          <a:p>
            <a:pPr>
              <a:buNone/>
            </a:pPr>
            <a:r>
              <a:rPr lang="en-US" sz="2400" dirty="0" smtClean="0"/>
              <a:t>	</a:t>
            </a:r>
            <a:r>
              <a:rPr lang="en-US" sz="2400" dirty="0" err="1" smtClean="0"/>
              <a:t>i</a:t>
            </a:r>
            <a:r>
              <a:rPr lang="en-US" sz="2400" dirty="0" smtClean="0"/>
              <a:t>) </a:t>
            </a:r>
            <a:r>
              <a:rPr lang="en-US" sz="2200" dirty="0" smtClean="0"/>
              <a:t>Calculate dog's average rate of speed for the distance traveled?</a:t>
            </a:r>
          </a:p>
          <a:p>
            <a:pPr>
              <a:buNone/>
            </a:pPr>
            <a:r>
              <a:rPr lang="en-US" sz="2400" dirty="0" smtClean="0">
                <a:solidFill>
                  <a:srgbClr val="FF0000"/>
                </a:solidFill>
              </a:rPr>
              <a:t>1</a:t>
            </a:r>
            <a:r>
              <a:rPr lang="en-US" sz="2400" baseline="30000" dirty="0" smtClean="0">
                <a:solidFill>
                  <a:srgbClr val="FF0000"/>
                </a:solidFill>
              </a:rPr>
              <a:t>st</a:t>
            </a:r>
            <a:r>
              <a:rPr lang="en-US" sz="2400" dirty="0" smtClean="0">
                <a:solidFill>
                  <a:srgbClr val="FF0000"/>
                </a:solidFill>
              </a:rPr>
              <a:t> Options:	 </a:t>
            </a:r>
            <a:r>
              <a:rPr lang="en-US" sz="2200" dirty="0" smtClean="0">
                <a:solidFill>
                  <a:srgbClr val="FF0000"/>
                </a:solidFill>
              </a:rPr>
              <a:t>A. 79.37 meter/min	B. 793.7 meter/min</a:t>
            </a:r>
          </a:p>
          <a:p>
            <a:pPr>
              <a:buNone/>
            </a:pPr>
            <a:r>
              <a:rPr lang="en-US" sz="2200" dirty="0" smtClean="0">
                <a:solidFill>
                  <a:srgbClr val="FF0000"/>
                </a:solidFill>
              </a:rPr>
              <a:t>			 C.  7937 meter/min.	D. 7.937 </a:t>
            </a:r>
            <a:r>
              <a:rPr lang="en-US" sz="2200" dirty="0" err="1" smtClean="0">
                <a:solidFill>
                  <a:srgbClr val="FF0000"/>
                </a:solidFill>
              </a:rPr>
              <a:t>Kms</a:t>
            </a:r>
            <a:r>
              <a:rPr lang="en-US" sz="2200" dirty="0" smtClean="0">
                <a:solidFill>
                  <a:srgbClr val="FF0000"/>
                </a:solidFill>
              </a:rPr>
              <a:t>/ min</a:t>
            </a:r>
          </a:p>
          <a:p>
            <a:pPr>
              <a:buNone/>
            </a:pPr>
            <a:r>
              <a:rPr lang="en-US" sz="2400" dirty="0" smtClean="0">
                <a:solidFill>
                  <a:srgbClr val="0070C0"/>
                </a:solidFill>
              </a:rPr>
              <a:t>2</a:t>
            </a:r>
            <a:r>
              <a:rPr lang="en-US" sz="2400" baseline="30000" dirty="0" smtClean="0">
                <a:solidFill>
                  <a:srgbClr val="0070C0"/>
                </a:solidFill>
              </a:rPr>
              <a:t>nd</a:t>
            </a:r>
            <a:r>
              <a:rPr lang="en-US" sz="2400" dirty="0" smtClean="0">
                <a:solidFill>
                  <a:srgbClr val="0070C0"/>
                </a:solidFill>
              </a:rPr>
              <a:t> Options:</a:t>
            </a:r>
            <a:r>
              <a:rPr lang="en-US" sz="2400" dirty="0" smtClean="0"/>
              <a:t>	</a:t>
            </a:r>
            <a:r>
              <a:rPr lang="en-US" sz="2200" dirty="0" smtClean="0">
                <a:solidFill>
                  <a:srgbClr val="0070C0"/>
                </a:solidFill>
              </a:rPr>
              <a:t>A. 4.762 </a:t>
            </a:r>
            <a:r>
              <a:rPr lang="en-US" sz="2200" dirty="0" err="1" smtClean="0">
                <a:solidFill>
                  <a:srgbClr val="0070C0"/>
                </a:solidFill>
              </a:rPr>
              <a:t>Kms</a:t>
            </a:r>
            <a:r>
              <a:rPr lang="en-US" sz="2200" dirty="0" smtClean="0">
                <a:solidFill>
                  <a:srgbClr val="0070C0"/>
                </a:solidFill>
              </a:rPr>
              <a:t>/hour	B. 7.937 </a:t>
            </a:r>
            <a:r>
              <a:rPr lang="en-US" sz="2200" dirty="0" err="1" smtClean="0">
                <a:solidFill>
                  <a:srgbClr val="0070C0"/>
                </a:solidFill>
              </a:rPr>
              <a:t>kms</a:t>
            </a:r>
            <a:r>
              <a:rPr lang="en-US" sz="2200" dirty="0" smtClean="0">
                <a:solidFill>
                  <a:srgbClr val="0070C0"/>
                </a:solidFill>
              </a:rPr>
              <a:t>/hour</a:t>
            </a:r>
          </a:p>
          <a:p>
            <a:pPr>
              <a:buNone/>
            </a:pPr>
            <a:r>
              <a:rPr lang="en-US" sz="2200" dirty="0" smtClean="0">
                <a:solidFill>
                  <a:srgbClr val="0070C0"/>
                </a:solidFill>
              </a:rPr>
              <a:t>			B. 476.2 meters/hour	D. 47.62 meters/hour</a:t>
            </a:r>
          </a:p>
          <a:p>
            <a:pPr>
              <a:buNone/>
            </a:pPr>
            <a:endParaRPr lang="en-US" sz="2400" dirty="0" smtClean="0"/>
          </a:p>
          <a:p>
            <a:pPr>
              <a:buNone/>
            </a:pPr>
            <a:r>
              <a:rPr lang="en-US" sz="2200" dirty="0" err="1" smtClean="0"/>
              <a:t>Ans</a:t>
            </a:r>
            <a:r>
              <a:rPr lang="en-US" sz="2200" dirty="0" smtClean="0"/>
              <a:t>: 	</a:t>
            </a:r>
            <a:r>
              <a:rPr lang="en-US" sz="2200" dirty="0" smtClean="0">
                <a:solidFill>
                  <a:schemeClr val="bg1">
                    <a:lumMod val="95000"/>
                  </a:schemeClr>
                </a:solidFill>
              </a:rPr>
              <a:t>Total distance travel by dog 8+2 = 10 </a:t>
            </a:r>
            <a:r>
              <a:rPr lang="en-US" sz="2200" dirty="0" err="1" smtClean="0">
                <a:solidFill>
                  <a:schemeClr val="bg1">
                    <a:lumMod val="95000"/>
                  </a:schemeClr>
                </a:solidFill>
              </a:rPr>
              <a:t>kms</a:t>
            </a:r>
            <a:r>
              <a:rPr lang="en-US" sz="2200" dirty="0" smtClean="0">
                <a:solidFill>
                  <a:schemeClr val="bg1">
                    <a:lumMod val="95000"/>
                  </a:schemeClr>
                </a:solidFill>
              </a:rPr>
              <a:t>. in 2+1/10 hours.</a:t>
            </a:r>
          </a:p>
          <a:p>
            <a:pPr>
              <a:buNone/>
            </a:pPr>
            <a:r>
              <a:rPr lang="en-US" sz="2200" dirty="0" smtClean="0">
                <a:solidFill>
                  <a:schemeClr val="bg1">
                    <a:lumMod val="95000"/>
                  </a:schemeClr>
                </a:solidFill>
              </a:rPr>
              <a:t>		Therefore, 10000 meters in 126 minutes</a:t>
            </a:r>
          </a:p>
          <a:p>
            <a:pPr>
              <a:buNone/>
            </a:pPr>
            <a:r>
              <a:rPr lang="en-US" sz="2200" dirty="0" smtClean="0">
                <a:solidFill>
                  <a:schemeClr val="bg1">
                    <a:lumMod val="95000"/>
                  </a:schemeClr>
                </a:solidFill>
              </a:rPr>
              <a:t>	speed = 10000/126 = 79.37 meters per minutes</a:t>
            </a:r>
          </a:p>
          <a:p>
            <a:pPr>
              <a:buNone/>
            </a:pPr>
            <a:r>
              <a:rPr lang="en-US" sz="2200" dirty="0" smtClean="0">
                <a:solidFill>
                  <a:schemeClr val="bg1">
                    <a:lumMod val="95000"/>
                  </a:schemeClr>
                </a:solidFill>
              </a:rPr>
              <a:t>				= 79.37 x 60 minutes = 4.762kms/hour</a:t>
            </a:r>
            <a:endParaRPr lang="en-US" sz="2200" dirty="0">
              <a:solidFill>
                <a:schemeClr val="bg1">
                  <a:lumMod val="95000"/>
                </a:schemeClr>
              </a:solidFill>
            </a:endParaRPr>
          </a:p>
        </p:txBody>
      </p:sp>
      <p:sp>
        <p:nvSpPr>
          <p:cNvPr id="4" name="Date Placeholder 3"/>
          <p:cNvSpPr>
            <a:spLocks noGrp="1"/>
          </p:cNvSpPr>
          <p:nvPr>
            <p:ph type="dt" sz="half" idx="10"/>
          </p:nvPr>
        </p:nvSpPr>
        <p:spPr/>
        <p:txBody>
          <a:bodyPr/>
          <a:lstStyle/>
          <a:p>
            <a:fld id="{BE14F181-A21F-4E7F-8D65-80EBEF50A4BB}" type="datetime3">
              <a:rPr lang="en-US" smtClean="0"/>
              <a:pPr/>
              <a:t>26 August 2016</a:t>
            </a:fld>
            <a:endParaRPr lang="en-US"/>
          </a:p>
        </p:txBody>
      </p:sp>
      <p:sp>
        <p:nvSpPr>
          <p:cNvPr id="5" name="Footer Placeholder 4"/>
          <p:cNvSpPr>
            <a:spLocks noGrp="1"/>
          </p:cNvSpPr>
          <p:nvPr>
            <p:ph type="ftr" sz="quarter" idx="11"/>
          </p:nvPr>
        </p:nvSpPr>
        <p:spPr/>
        <p:txBody>
          <a:bodyPr/>
          <a:lstStyle/>
          <a:p>
            <a:r>
              <a:rPr lang="en-US" smtClean="0"/>
              <a:t>Prof.Bhusari, ACA Behavior School. M-9325595378</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36</a:t>
            </a:fld>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Autofit/>
          </a:bodyPr>
          <a:lstStyle/>
          <a:p>
            <a:r>
              <a:rPr lang="en-US" sz="3000" b="1" dirty="0" smtClean="0">
                <a:solidFill>
                  <a:srgbClr val="FF0000"/>
                </a:solidFill>
              </a:rPr>
              <a:t> Logical Questions - Distance Speed &amp; Time</a:t>
            </a:r>
            <a:endParaRPr lang="en-US" sz="3000" b="1" dirty="0">
              <a:solidFill>
                <a:srgbClr val="FF0000"/>
              </a:solidFill>
            </a:endParaRPr>
          </a:p>
        </p:txBody>
      </p:sp>
      <p:sp>
        <p:nvSpPr>
          <p:cNvPr id="3" name="Content Placeholder 2"/>
          <p:cNvSpPr>
            <a:spLocks noGrp="1"/>
          </p:cNvSpPr>
          <p:nvPr>
            <p:ph idx="1"/>
          </p:nvPr>
        </p:nvSpPr>
        <p:spPr>
          <a:xfrm>
            <a:off x="457200" y="838200"/>
            <a:ext cx="8382000" cy="5410200"/>
          </a:xfrm>
        </p:spPr>
        <p:txBody>
          <a:bodyPr>
            <a:normAutofit fontScale="85000" lnSpcReduction="20000"/>
          </a:bodyPr>
          <a:lstStyle/>
          <a:p>
            <a:pPr lvl="0">
              <a:buNone/>
            </a:pPr>
            <a:r>
              <a:rPr lang="en-US" sz="3400" dirty="0" smtClean="0"/>
              <a:t>Q. A train 240 meter long is running at the speed of 72km/hr. In what time will be pass a pole? </a:t>
            </a:r>
          </a:p>
          <a:p>
            <a:pPr lvl="0">
              <a:buNone/>
            </a:pPr>
            <a:r>
              <a:rPr lang="en-US" sz="3400" dirty="0" smtClean="0"/>
              <a:t>	A. 2 min.	B. 3 min. 	C. 2 hours	 D. 3 hours. </a:t>
            </a:r>
          </a:p>
          <a:p>
            <a:pPr lvl="0">
              <a:buNone/>
            </a:pPr>
            <a:r>
              <a:rPr lang="en-US" sz="3400" dirty="0" smtClean="0"/>
              <a:t>Logical Reasoning: </a:t>
            </a:r>
            <a:r>
              <a:rPr lang="en-US" sz="3400" dirty="0" smtClean="0">
                <a:solidFill>
                  <a:schemeClr val="bg1">
                    <a:lumMod val="95000"/>
                  </a:schemeClr>
                </a:solidFill>
              </a:rPr>
              <a:t>Time taken to cross the pole is time taken to cover 240 meters distance. </a:t>
            </a:r>
          </a:p>
          <a:p>
            <a:pPr>
              <a:buNone/>
            </a:pPr>
            <a:endParaRPr lang="en-US" sz="3400" dirty="0" smtClean="0"/>
          </a:p>
          <a:p>
            <a:pPr>
              <a:buNone/>
            </a:pPr>
            <a:r>
              <a:rPr lang="en-US" sz="3400" dirty="0" smtClean="0"/>
              <a:t>Q. A train 200 meter long is running at the speed of 72 km/hr. In how much time will it cross a platform of length 640meter?</a:t>
            </a:r>
          </a:p>
          <a:p>
            <a:pPr lvl="0">
              <a:buNone/>
            </a:pPr>
            <a:r>
              <a:rPr lang="en-US" sz="3400" dirty="0" smtClean="0"/>
              <a:t>Logical Reasoning: </a:t>
            </a:r>
            <a:r>
              <a:rPr lang="en-US" sz="3400" dirty="0" smtClean="0">
                <a:solidFill>
                  <a:schemeClr val="bg1">
                    <a:lumMod val="95000"/>
                  </a:schemeClr>
                </a:solidFill>
              </a:rPr>
              <a:t>Time taken to cross the platform is the travelling of train to sum of length of train and platform. </a:t>
            </a:r>
          </a:p>
          <a:p>
            <a:pPr lvl="0">
              <a:buNone/>
            </a:pPr>
            <a:r>
              <a:rPr lang="en-US" sz="3400" dirty="0" smtClean="0"/>
              <a:t>		A. 8 min.	B. 7 min. 	C. 5 min.	 D. 6 min.</a:t>
            </a:r>
            <a:endParaRPr lang="en-US" sz="3400" dirty="0" smtClean="0">
              <a:solidFill>
                <a:schemeClr val="bg1">
                  <a:lumMod val="95000"/>
                </a:schemeClr>
              </a:solidFill>
            </a:endParaRPr>
          </a:p>
          <a:p>
            <a:pPr lvl="0">
              <a:buNone/>
            </a:pPr>
            <a:endParaRPr lang="en-US" sz="2400" dirty="0" smtClean="0"/>
          </a:p>
          <a:p>
            <a:pPr>
              <a:buNone/>
            </a:pPr>
            <a:endParaRPr lang="en-US" sz="2200" dirty="0">
              <a:solidFill>
                <a:schemeClr val="bg1">
                  <a:lumMod val="95000"/>
                </a:schemeClr>
              </a:solidFill>
            </a:endParaRPr>
          </a:p>
        </p:txBody>
      </p:sp>
      <p:sp>
        <p:nvSpPr>
          <p:cNvPr id="4" name="Date Placeholder 3"/>
          <p:cNvSpPr>
            <a:spLocks noGrp="1"/>
          </p:cNvSpPr>
          <p:nvPr>
            <p:ph type="dt" sz="half" idx="10"/>
          </p:nvPr>
        </p:nvSpPr>
        <p:spPr/>
        <p:txBody>
          <a:bodyPr/>
          <a:lstStyle/>
          <a:p>
            <a:fld id="{BE14F181-A21F-4E7F-8D65-80EBEF50A4BB}" type="datetime3">
              <a:rPr lang="en-US" smtClean="0"/>
              <a:pPr/>
              <a:t>26 August 2016</a:t>
            </a:fld>
            <a:endParaRPr lang="en-US"/>
          </a:p>
        </p:txBody>
      </p:sp>
      <p:sp>
        <p:nvSpPr>
          <p:cNvPr id="5" name="Footer Placeholder 4"/>
          <p:cNvSpPr>
            <a:spLocks noGrp="1"/>
          </p:cNvSpPr>
          <p:nvPr>
            <p:ph type="ftr" sz="quarter" idx="11"/>
          </p:nvPr>
        </p:nvSpPr>
        <p:spPr/>
        <p:txBody>
          <a:bodyPr/>
          <a:lstStyle/>
          <a:p>
            <a:r>
              <a:rPr lang="en-US" smtClean="0"/>
              <a:t>Prof.Bhusari, ACA Behavior School. M-9325595378</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37</a:t>
            </a:fld>
            <a:endParaRPr 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Autofit/>
          </a:bodyPr>
          <a:lstStyle/>
          <a:p>
            <a:r>
              <a:rPr lang="en-US" sz="3000" b="1" dirty="0" smtClean="0">
                <a:solidFill>
                  <a:srgbClr val="FF0000"/>
                </a:solidFill>
              </a:rPr>
              <a:t>Logical Questions - Distance Speed &amp; Time</a:t>
            </a:r>
            <a:endParaRPr lang="en-US" sz="3000" b="1" dirty="0">
              <a:solidFill>
                <a:srgbClr val="FF0000"/>
              </a:solidFill>
            </a:endParaRPr>
          </a:p>
        </p:txBody>
      </p:sp>
      <p:sp>
        <p:nvSpPr>
          <p:cNvPr id="3" name="Content Placeholder 2"/>
          <p:cNvSpPr>
            <a:spLocks noGrp="1"/>
          </p:cNvSpPr>
          <p:nvPr>
            <p:ph idx="1"/>
          </p:nvPr>
        </p:nvSpPr>
        <p:spPr>
          <a:xfrm>
            <a:off x="457200" y="838200"/>
            <a:ext cx="8382000" cy="5410200"/>
          </a:xfrm>
        </p:spPr>
        <p:txBody>
          <a:bodyPr>
            <a:normAutofit lnSpcReduction="10000"/>
          </a:bodyPr>
          <a:lstStyle/>
          <a:p>
            <a:pPr lvl="0">
              <a:buNone/>
            </a:pPr>
            <a:r>
              <a:rPr lang="en-US" sz="2800" dirty="0" smtClean="0"/>
              <a:t>Q. A train 240 meter long is running at the speed of 72km/hr.  In what time will it pass a man moving in the same direction at the speed of 18km/hr.</a:t>
            </a:r>
          </a:p>
          <a:p>
            <a:pPr>
              <a:buNone/>
            </a:pPr>
            <a:r>
              <a:rPr lang="en-US" sz="2800" dirty="0" smtClean="0"/>
              <a:t>		A. 2 ½ min.	B. 3 ½  min. C. 2 min.	 D. 3 min.</a:t>
            </a:r>
          </a:p>
          <a:p>
            <a:pPr>
              <a:buNone/>
            </a:pPr>
            <a:r>
              <a:rPr lang="en-US" sz="2400" dirty="0" smtClean="0"/>
              <a:t>Logical Reasoning: </a:t>
            </a:r>
            <a:r>
              <a:rPr lang="en-US" sz="2400" dirty="0" smtClean="0">
                <a:solidFill>
                  <a:schemeClr val="bg1">
                    <a:lumMod val="95000"/>
                  </a:schemeClr>
                </a:solidFill>
              </a:rPr>
              <a:t>obtained sum of ratio of movement of train and man. The time taken to cross the man is equal to total travel by train divided by speed of train. </a:t>
            </a:r>
          </a:p>
          <a:p>
            <a:pPr>
              <a:buNone/>
            </a:pPr>
            <a:endParaRPr lang="en-US" sz="2800" dirty="0" smtClean="0"/>
          </a:p>
          <a:p>
            <a:pPr lvl="0">
              <a:buNone/>
            </a:pPr>
            <a:r>
              <a:rPr lang="en-US" sz="2800" dirty="0" smtClean="0"/>
              <a:t>Q. A train 120 meter long is running at the speed of 72km/hr.  In what time will it pass a man moving in the opposite direction at the speed of 9km/hr.</a:t>
            </a:r>
          </a:p>
          <a:p>
            <a:pPr>
              <a:buNone/>
            </a:pPr>
            <a:r>
              <a:rPr lang="en-US" sz="2800" dirty="0" smtClean="0"/>
              <a:t>		A. 75 sec.	B.60 sec.   C. 52.5 sec.	 D. 45 sec.</a:t>
            </a:r>
            <a:endParaRPr lang="en-US" sz="2800" dirty="0" smtClean="0">
              <a:solidFill>
                <a:schemeClr val="bg1">
                  <a:lumMod val="95000"/>
                </a:schemeClr>
              </a:solidFill>
            </a:endParaRPr>
          </a:p>
          <a:p>
            <a:pPr>
              <a:buNone/>
            </a:pPr>
            <a:endParaRPr lang="en-US" sz="2800" dirty="0">
              <a:solidFill>
                <a:schemeClr val="bg1">
                  <a:lumMod val="95000"/>
                </a:schemeClr>
              </a:solidFill>
            </a:endParaRPr>
          </a:p>
        </p:txBody>
      </p:sp>
      <p:sp>
        <p:nvSpPr>
          <p:cNvPr id="4" name="Date Placeholder 3"/>
          <p:cNvSpPr>
            <a:spLocks noGrp="1"/>
          </p:cNvSpPr>
          <p:nvPr>
            <p:ph type="dt" sz="half" idx="10"/>
          </p:nvPr>
        </p:nvSpPr>
        <p:spPr/>
        <p:txBody>
          <a:bodyPr/>
          <a:lstStyle/>
          <a:p>
            <a:fld id="{BE14F181-A21F-4E7F-8D65-80EBEF50A4BB}" type="datetime3">
              <a:rPr lang="en-US" smtClean="0"/>
              <a:pPr/>
              <a:t>26 August 2016</a:t>
            </a:fld>
            <a:endParaRPr lang="en-US"/>
          </a:p>
        </p:txBody>
      </p:sp>
      <p:sp>
        <p:nvSpPr>
          <p:cNvPr id="5" name="Footer Placeholder 4"/>
          <p:cNvSpPr>
            <a:spLocks noGrp="1"/>
          </p:cNvSpPr>
          <p:nvPr>
            <p:ph type="ftr" sz="quarter" idx="11"/>
          </p:nvPr>
        </p:nvSpPr>
        <p:spPr/>
        <p:txBody>
          <a:bodyPr/>
          <a:lstStyle/>
          <a:p>
            <a:r>
              <a:rPr lang="en-US" smtClean="0"/>
              <a:t>Prof.Bhusari, ACA Behavior School. M-9325595378</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38</a:t>
            </a:fld>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Autofit/>
          </a:bodyPr>
          <a:lstStyle/>
          <a:p>
            <a:r>
              <a:rPr lang="en-US" sz="3000" b="1" dirty="0" smtClean="0">
                <a:solidFill>
                  <a:srgbClr val="FF0000"/>
                </a:solidFill>
              </a:rPr>
              <a:t> Logical Reasoning - Distance Speed &amp; Time</a:t>
            </a:r>
            <a:endParaRPr lang="en-US" sz="3000" b="1" dirty="0">
              <a:solidFill>
                <a:srgbClr val="FF0000"/>
              </a:solidFill>
            </a:endParaRPr>
          </a:p>
        </p:txBody>
      </p:sp>
      <p:sp>
        <p:nvSpPr>
          <p:cNvPr id="3" name="Content Placeholder 2"/>
          <p:cNvSpPr>
            <a:spLocks noGrp="1"/>
          </p:cNvSpPr>
          <p:nvPr>
            <p:ph idx="1"/>
          </p:nvPr>
        </p:nvSpPr>
        <p:spPr>
          <a:xfrm>
            <a:off x="457200" y="838200"/>
            <a:ext cx="8382000" cy="5562600"/>
          </a:xfrm>
        </p:spPr>
        <p:txBody>
          <a:bodyPr>
            <a:noAutofit/>
          </a:bodyPr>
          <a:lstStyle/>
          <a:p>
            <a:pPr>
              <a:buNone/>
            </a:pPr>
            <a:r>
              <a:rPr lang="en-US" sz="2800" dirty="0" smtClean="0"/>
              <a:t>Q. Two men run a race of 100m. The race is won by 10meters  distance or say by a second. Find the speed of the winner? </a:t>
            </a:r>
          </a:p>
          <a:p>
            <a:pPr marL="457200" indent="-457200">
              <a:buNone/>
            </a:pPr>
            <a:r>
              <a:rPr lang="en-US" sz="2800" dirty="0" smtClean="0"/>
              <a:t>		   </a:t>
            </a:r>
            <a:r>
              <a:rPr lang="en-US" sz="2500" dirty="0" smtClean="0"/>
              <a:t>A. 100 sec/km		B. 10 Sec/Km</a:t>
            </a:r>
          </a:p>
          <a:p>
            <a:pPr marL="457200" indent="-457200">
              <a:buNone/>
            </a:pPr>
            <a:r>
              <a:rPr lang="en-US" sz="2500" dirty="0" smtClean="0"/>
              <a:t>                C. 1 sec/meter		D. 1 sec/km</a:t>
            </a:r>
          </a:p>
          <a:p>
            <a:pPr>
              <a:buNone/>
            </a:pPr>
            <a:endParaRPr lang="en-US" sz="2800" dirty="0" smtClean="0"/>
          </a:p>
          <a:p>
            <a:pPr>
              <a:buNone/>
            </a:pPr>
            <a:r>
              <a:rPr lang="en-US" sz="2800" dirty="0" smtClean="0"/>
              <a:t>Q. A car &amp; jeep runs for 50 km. The car is coming to destination before by 5 minutes than jeep. How much distance car will travel when jeep reaches to destination?</a:t>
            </a:r>
          </a:p>
          <a:p>
            <a:pPr marL="457200" indent="-457200">
              <a:buNone/>
            </a:pPr>
            <a:r>
              <a:rPr lang="en-US" sz="2800" dirty="0" smtClean="0"/>
              <a:t>		</a:t>
            </a:r>
            <a:r>
              <a:rPr lang="en-US" sz="2500" dirty="0" smtClean="0"/>
              <a:t>   A. 55.54 km		B. 54.54 km</a:t>
            </a:r>
          </a:p>
          <a:p>
            <a:pPr marL="457200" indent="-457200">
              <a:buNone/>
            </a:pPr>
            <a:r>
              <a:rPr lang="en-US" sz="2500" dirty="0" smtClean="0"/>
              <a:t>                C. 50.54 km	            D. 55 km</a:t>
            </a:r>
          </a:p>
          <a:p>
            <a:pPr marL="457200" indent="-457200">
              <a:buNone/>
            </a:pPr>
            <a:endParaRPr lang="en-US" sz="2800" dirty="0"/>
          </a:p>
        </p:txBody>
      </p:sp>
      <p:sp>
        <p:nvSpPr>
          <p:cNvPr id="4" name="Date Placeholder 3"/>
          <p:cNvSpPr>
            <a:spLocks noGrp="1"/>
          </p:cNvSpPr>
          <p:nvPr>
            <p:ph type="dt" sz="half" idx="10"/>
          </p:nvPr>
        </p:nvSpPr>
        <p:spPr/>
        <p:txBody>
          <a:bodyPr/>
          <a:lstStyle/>
          <a:p>
            <a:fld id="{BE14F181-A21F-4E7F-8D65-80EBEF50A4BB}" type="datetime3">
              <a:rPr lang="en-US" smtClean="0"/>
              <a:pPr/>
              <a:t>26 August 2016</a:t>
            </a:fld>
            <a:endParaRPr lang="en-US"/>
          </a:p>
        </p:txBody>
      </p:sp>
      <p:sp>
        <p:nvSpPr>
          <p:cNvPr id="5" name="Footer Placeholder 4"/>
          <p:cNvSpPr>
            <a:spLocks noGrp="1"/>
          </p:cNvSpPr>
          <p:nvPr>
            <p:ph type="ftr" sz="quarter" idx="11"/>
          </p:nvPr>
        </p:nvSpPr>
        <p:spPr/>
        <p:txBody>
          <a:bodyPr/>
          <a:lstStyle/>
          <a:p>
            <a:r>
              <a:rPr lang="en-US" smtClean="0"/>
              <a:t>Prof.Bhusari, ACA Behavior School. M-9325595378</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39</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Autofit/>
          </a:bodyPr>
          <a:lstStyle/>
          <a:p>
            <a:r>
              <a:rPr lang="en-US" sz="3000" dirty="0" smtClean="0">
                <a:solidFill>
                  <a:srgbClr val="FF0000"/>
                </a:solidFill>
              </a:rPr>
              <a:t> </a:t>
            </a:r>
            <a:r>
              <a:rPr lang="en-US" sz="3000" b="1" dirty="0" smtClean="0">
                <a:solidFill>
                  <a:srgbClr val="FF0000"/>
                </a:solidFill>
              </a:rPr>
              <a:t>Percentage  Computation</a:t>
            </a:r>
            <a:endParaRPr lang="en-US" sz="3000" b="1" dirty="0">
              <a:solidFill>
                <a:srgbClr val="FF0000"/>
              </a:solidFill>
            </a:endParaRPr>
          </a:p>
        </p:txBody>
      </p:sp>
      <p:sp>
        <p:nvSpPr>
          <p:cNvPr id="3" name="Content Placeholder 2"/>
          <p:cNvSpPr>
            <a:spLocks noGrp="1"/>
          </p:cNvSpPr>
          <p:nvPr>
            <p:ph idx="1"/>
          </p:nvPr>
        </p:nvSpPr>
        <p:spPr>
          <a:xfrm>
            <a:off x="457200" y="838200"/>
            <a:ext cx="8229600" cy="5287963"/>
          </a:xfrm>
        </p:spPr>
        <p:txBody>
          <a:bodyPr>
            <a:normAutofit/>
          </a:bodyPr>
          <a:lstStyle/>
          <a:p>
            <a:pPr>
              <a:buNone/>
            </a:pPr>
            <a:r>
              <a:rPr lang="en-US" sz="2400" dirty="0" smtClean="0"/>
              <a:t>Q. Q: 5% of (25% of Rs1600) is</a:t>
            </a:r>
          </a:p>
          <a:p>
            <a:pPr>
              <a:buNone/>
            </a:pPr>
            <a:r>
              <a:rPr lang="en-US" sz="2400" dirty="0" smtClean="0"/>
              <a:t>	A)Rs. 5		B)Rs 17.50	C) Rs 20	D)Rs 25</a:t>
            </a:r>
          </a:p>
          <a:p>
            <a:pPr marL="457200" indent="-457200">
              <a:buNone/>
            </a:pPr>
            <a:r>
              <a:rPr lang="en-US" sz="2400" dirty="0" smtClean="0"/>
              <a:t> Computation: </a:t>
            </a:r>
            <a:r>
              <a:rPr lang="en-US" sz="2400" dirty="0" smtClean="0">
                <a:solidFill>
                  <a:schemeClr val="bg1"/>
                </a:solidFill>
              </a:rPr>
              <a:t>1. 25% of 1600 is 400. Hence </a:t>
            </a:r>
          </a:p>
          <a:p>
            <a:pPr marL="457200" indent="-457200">
              <a:buNone/>
            </a:pPr>
            <a:r>
              <a:rPr lang="en-US" sz="2400" dirty="0" smtClean="0">
                <a:solidFill>
                  <a:schemeClr val="bg1"/>
                </a:solidFill>
              </a:rPr>
              <a:t>                            2. 5% of 400 is 20</a:t>
            </a:r>
          </a:p>
          <a:p>
            <a:pPr marL="457200" indent="-457200">
              <a:buNone/>
            </a:pPr>
            <a:endParaRPr lang="en-US" sz="2400" dirty="0" smtClean="0"/>
          </a:p>
          <a:p>
            <a:pPr marL="457200" indent="-457200">
              <a:buNone/>
            </a:pPr>
            <a:endParaRPr lang="en-US" sz="2400" dirty="0" smtClean="0"/>
          </a:p>
          <a:p>
            <a:pPr marL="457200" indent="-457200">
              <a:buNone/>
            </a:pPr>
            <a:r>
              <a:rPr lang="en-US" sz="2400" dirty="0" smtClean="0"/>
              <a:t>25% of 72 – 8 is what % of 10?</a:t>
            </a:r>
          </a:p>
          <a:p>
            <a:pPr marL="457200" indent="-457200">
              <a:buAutoNum type="alphaUcPeriod"/>
            </a:pPr>
            <a:r>
              <a:rPr lang="en-US" sz="2400" dirty="0" smtClean="0"/>
              <a:t>16%		B. 10%		C. 100%    	D. None </a:t>
            </a:r>
          </a:p>
          <a:p>
            <a:pPr marL="457200" indent="-457200">
              <a:buNone/>
            </a:pPr>
            <a:r>
              <a:rPr lang="en-US" sz="2400" dirty="0" smtClean="0"/>
              <a:t>Computation: </a:t>
            </a:r>
            <a:r>
              <a:rPr lang="en-US" sz="2400" dirty="0" smtClean="0">
                <a:solidFill>
                  <a:schemeClr val="bg1"/>
                </a:solidFill>
              </a:rPr>
              <a:t>1. 25% of 72 is 18</a:t>
            </a:r>
          </a:p>
          <a:p>
            <a:pPr marL="457200" indent="-457200">
              <a:buNone/>
            </a:pPr>
            <a:r>
              <a:rPr lang="en-US" sz="2400" dirty="0" smtClean="0">
                <a:solidFill>
                  <a:schemeClr val="bg1"/>
                </a:solidFill>
              </a:rPr>
              <a:t>                           2. 18 – 8  = 10  Hence, </a:t>
            </a:r>
          </a:p>
          <a:p>
            <a:pPr marL="457200" indent="-457200">
              <a:buNone/>
            </a:pPr>
            <a:r>
              <a:rPr lang="en-US" sz="2400" dirty="0" smtClean="0">
                <a:solidFill>
                  <a:schemeClr val="bg1"/>
                </a:solidFill>
              </a:rPr>
              <a:t>                           3. 10 is 100% of 10</a:t>
            </a:r>
          </a:p>
          <a:p>
            <a:pPr marL="457200" indent="-457200">
              <a:buAutoNum type="alphaUcPeriod"/>
            </a:pPr>
            <a:endParaRPr lang="en-US" sz="2400" dirty="0" smtClean="0"/>
          </a:p>
          <a:p>
            <a:pPr marL="457200" indent="-457200">
              <a:buAutoNum type="alphaUcPeriod"/>
            </a:pPr>
            <a:endParaRPr lang="en-US" sz="2400" dirty="0" smtClean="0"/>
          </a:p>
          <a:p>
            <a:pPr marL="457200" indent="-457200">
              <a:buAutoNum type="alphaUcPeriod"/>
            </a:pPr>
            <a:endParaRPr lang="en-US" sz="2400" b="1" dirty="0" smtClean="0"/>
          </a:p>
          <a:p>
            <a:pPr marL="457200" indent="-457200">
              <a:buNone/>
            </a:pPr>
            <a:endParaRPr lang="en-US" sz="2400" dirty="0" smtClean="0"/>
          </a:p>
          <a:p>
            <a:pPr marL="457200" indent="-457200">
              <a:buNone/>
            </a:pPr>
            <a:endParaRPr lang="en-US" sz="2400" dirty="0"/>
          </a:p>
        </p:txBody>
      </p:sp>
      <p:sp>
        <p:nvSpPr>
          <p:cNvPr id="4" name="Date Placeholder 3"/>
          <p:cNvSpPr>
            <a:spLocks noGrp="1"/>
          </p:cNvSpPr>
          <p:nvPr>
            <p:ph type="dt" sz="half" idx="10"/>
          </p:nvPr>
        </p:nvSpPr>
        <p:spPr/>
        <p:txBody>
          <a:bodyPr/>
          <a:lstStyle/>
          <a:p>
            <a:fld id="{DE2FD70E-F23E-4366-961A-6DB7C5441F59}" type="datetime3">
              <a:rPr lang="en-US" smtClean="0"/>
              <a:pPr/>
              <a:t>26 August 2016</a:t>
            </a:fld>
            <a:endParaRPr lang="en-US"/>
          </a:p>
        </p:txBody>
      </p:sp>
      <p:sp>
        <p:nvSpPr>
          <p:cNvPr id="5" name="Footer Placeholder 4"/>
          <p:cNvSpPr>
            <a:spLocks noGrp="1"/>
          </p:cNvSpPr>
          <p:nvPr>
            <p:ph type="ftr" sz="quarter" idx="11"/>
          </p:nvPr>
        </p:nvSpPr>
        <p:spPr/>
        <p:txBody>
          <a:bodyPr/>
          <a:lstStyle/>
          <a:p>
            <a:r>
              <a:rPr lang="en-US" smtClean="0"/>
              <a:t>Prof.Bhusari, ACA Behavior School. M-9325595378</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4</a:t>
            </a:fld>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a:bodyPr>
          <a:lstStyle/>
          <a:p>
            <a:r>
              <a:rPr lang="en-US" sz="3000" b="1" dirty="0" smtClean="0">
                <a:solidFill>
                  <a:srgbClr val="FF0000"/>
                </a:solidFill>
              </a:rPr>
              <a:t>Logical Reasoning - Distance Speed &amp; Time</a:t>
            </a:r>
            <a:endParaRPr lang="en-US" sz="3000" dirty="0"/>
          </a:p>
        </p:txBody>
      </p:sp>
      <p:sp>
        <p:nvSpPr>
          <p:cNvPr id="3" name="Content Placeholder 2"/>
          <p:cNvSpPr>
            <a:spLocks noGrp="1"/>
          </p:cNvSpPr>
          <p:nvPr>
            <p:ph idx="1"/>
          </p:nvPr>
        </p:nvSpPr>
        <p:spPr>
          <a:xfrm>
            <a:off x="152400" y="990600"/>
            <a:ext cx="8763000" cy="5334000"/>
          </a:xfrm>
        </p:spPr>
        <p:txBody>
          <a:bodyPr numCol="1">
            <a:noAutofit/>
          </a:bodyPr>
          <a:lstStyle/>
          <a:p>
            <a:pPr>
              <a:buNone/>
            </a:pPr>
            <a:r>
              <a:rPr lang="en-US" sz="2200" dirty="0" smtClean="0"/>
              <a:t>Q. A train is travelling by average speed of 40 </a:t>
            </a:r>
            <a:r>
              <a:rPr lang="en-US" sz="2200" dirty="0" err="1" smtClean="0"/>
              <a:t>kms</a:t>
            </a:r>
            <a:r>
              <a:rPr lang="en-US" sz="2200" dirty="0" smtClean="0"/>
              <a:t>/hr reaching to it destination within time. Another train running by average speed of 35 </a:t>
            </a:r>
            <a:r>
              <a:rPr lang="en-US" sz="2200" dirty="0" err="1" smtClean="0"/>
              <a:t>kms</a:t>
            </a:r>
            <a:r>
              <a:rPr lang="en-US" sz="2200" dirty="0" smtClean="0"/>
              <a:t>/hr is reaching same destination late by 15 minutes. What is the length of journey?</a:t>
            </a:r>
          </a:p>
          <a:p>
            <a:pPr>
              <a:buNone/>
            </a:pPr>
            <a:r>
              <a:rPr lang="en-US" sz="2200" dirty="0" smtClean="0"/>
              <a:t>		A. 40 km	B. 80 km	C. 35 km 	D. 70 Km</a:t>
            </a:r>
          </a:p>
          <a:p>
            <a:pPr>
              <a:buNone/>
            </a:pPr>
            <a:r>
              <a:rPr lang="en-US" sz="2200" b="1" dirty="0" smtClean="0"/>
              <a:t>Logical Progression: </a:t>
            </a:r>
            <a:endParaRPr lang="en-US" sz="2200" b="1" dirty="0" smtClean="0">
              <a:solidFill>
                <a:schemeClr val="bg1"/>
              </a:solidFill>
            </a:endParaRPr>
          </a:p>
          <a:p>
            <a:pPr marL="457200" indent="-457200">
              <a:buNone/>
            </a:pPr>
            <a:r>
              <a:rPr lang="en-US" sz="2200" dirty="0" smtClean="0">
                <a:solidFill>
                  <a:schemeClr val="bg1"/>
                </a:solidFill>
              </a:rPr>
              <a:t>1. Both train are travelling to same distance.</a:t>
            </a:r>
          </a:p>
          <a:p>
            <a:pPr marL="457200" indent="-457200">
              <a:buNone/>
            </a:pPr>
            <a:r>
              <a:rPr lang="en-US" sz="2200" dirty="0" smtClean="0">
                <a:solidFill>
                  <a:schemeClr val="bg1"/>
                </a:solidFill>
              </a:rPr>
              <a:t>2. The difference between time, trains reaches to destination is 15 minutes</a:t>
            </a:r>
          </a:p>
          <a:p>
            <a:pPr marL="457200" indent="-457200">
              <a:buNone/>
            </a:pPr>
            <a:r>
              <a:rPr lang="en-US" sz="2200" dirty="0" smtClean="0">
                <a:solidFill>
                  <a:schemeClr val="bg1"/>
                </a:solidFill>
              </a:rPr>
              <a:t>Therefore,  </a:t>
            </a:r>
          </a:p>
          <a:p>
            <a:pPr marL="457200" indent="-457200">
              <a:buNone/>
            </a:pPr>
            <a:r>
              <a:rPr lang="en-US" sz="2200" dirty="0" smtClean="0">
                <a:solidFill>
                  <a:schemeClr val="bg1"/>
                </a:solidFill>
              </a:rPr>
              <a:t>3. 40 km. per 60 minutes regressed to 10 km per 15 minutes</a:t>
            </a:r>
          </a:p>
          <a:p>
            <a:pPr marL="457200" indent="-457200">
              <a:buNone/>
            </a:pPr>
            <a:r>
              <a:rPr lang="en-US" sz="2200" dirty="0" smtClean="0">
                <a:solidFill>
                  <a:schemeClr val="bg1"/>
                </a:solidFill>
              </a:rPr>
              <a:t>4. 35 km per 60 minutes progressed to “How many km for 120 minutes?” it is 70 km</a:t>
            </a:r>
          </a:p>
          <a:p>
            <a:pPr marL="457200" indent="-457200">
              <a:buNone/>
            </a:pPr>
            <a:r>
              <a:rPr lang="en-US" sz="2200" dirty="0" smtClean="0">
                <a:solidFill>
                  <a:schemeClr val="bg1"/>
                </a:solidFill>
              </a:rPr>
              <a:t>5. When first train travels by 10 km per 15 minutes, it will take 105 minutes to travel 70 km  </a:t>
            </a:r>
            <a:endParaRPr lang="en-US" sz="2200" dirty="0">
              <a:solidFill>
                <a:schemeClr val="bg1"/>
              </a:solidFill>
            </a:endParaRPr>
          </a:p>
        </p:txBody>
      </p:sp>
      <p:sp>
        <p:nvSpPr>
          <p:cNvPr id="4" name="Date Placeholder 3"/>
          <p:cNvSpPr>
            <a:spLocks noGrp="1"/>
          </p:cNvSpPr>
          <p:nvPr>
            <p:ph type="dt" sz="half" idx="10"/>
          </p:nvPr>
        </p:nvSpPr>
        <p:spPr/>
        <p:txBody>
          <a:bodyPr/>
          <a:lstStyle/>
          <a:p>
            <a:fld id="{B707D9DE-DFB1-4D97-86A9-8920E19C751B}" type="datetime3">
              <a:rPr lang="en-US" smtClean="0"/>
              <a:pPr/>
              <a:t>26 August 2016</a:t>
            </a:fld>
            <a:endParaRPr lang="en-US"/>
          </a:p>
        </p:txBody>
      </p:sp>
      <p:sp>
        <p:nvSpPr>
          <p:cNvPr id="5" name="Footer Placeholder 4"/>
          <p:cNvSpPr>
            <a:spLocks noGrp="1"/>
          </p:cNvSpPr>
          <p:nvPr>
            <p:ph type="ftr" sz="quarter" idx="11"/>
          </p:nvPr>
        </p:nvSpPr>
        <p:spPr/>
        <p:txBody>
          <a:bodyPr/>
          <a:lstStyle/>
          <a:p>
            <a:r>
              <a:rPr lang="en-US" smtClean="0"/>
              <a:t>Prof.Bhusari, ACA Behavior School. M-9325595378</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40</a:t>
            </a:fld>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r>
              <a:rPr lang="en-US" sz="3000" dirty="0" smtClean="0"/>
              <a:t>Examples – Fraction and Decimals</a:t>
            </a:r>
            <a:endParaRPr lang="en-US" sz="3000" dirty="0"/>
          </a:p>
        </p:txBody>
      </p:sp>
      <p:sp>
        <p:nvSpPr>
          <p:cNvPr id="3" name="Content Placeholder 2"/>
          <p:cNvSpPr>
            <a:spLocks noGrp="1"/>
          </p:cNvSpPr>
          <p:nvPr>
            <p:ph idx="1"/>
          </p:nvPr>
        </p:nvSpPr>
        <p:spPr>
          <a:xfrm>
            <a:off x="457200" y="685800"/>
            <a:ext cx="8229600" cy="5638800"/>
          </a:xfrm>
        </p:spPr>
        <p:txBody>
          <a:bodyPr>
            <a:normAutofit/>
          </a:bodyPr>
          <a:lstStyle/>
          <a:p>
            <a:pPr>
              <a:buNone/>
            </a:pPr>
            <a:r>
              <a:rPr lang="en-US" sz="2400" b="1" dirty="0" smtClean="0"/>
              <a:t>Q. Do following additions. </a:t>
            </a:r>
          </a:p>
          <a:p>
            <a:pPr>
              <a:buNone/>
            </a:pPr>
            <a:r>
              <a:rPr lang="en-US" sz="2400" b="1" dirty="0" smtClean="0"/>
              <a:t>a. </a:t>
            </a:r>
          </a:p>
          <a:p>
            <a:pPr>
              <a:buNone/>
            </a:pPr>
            <a:endParaRPr lang="en-US" sz="2400" b="1" dirty="0" smtClean="0"/>
          </a:p>
          <a:p>
            <a:pPr>
              <a:buNone/>
            </a:pPr>
            <a:r>
              <a:rPr lang="en-US" sz="2400" b="1" dirty="0" smtClean="0"/>
              <a:t>b.</a:t>
            </a:r>
          </a:p>
          <a:p>
            <a:pPr>
              <a:buNone/>
            </a:pPr>
            <a:endParaRPr lang="en-US" sz="2400" b="1" dirty="0" smtClean="0"/>
          </a:p>
          <a:p>
            <a:pPr>
              <a:buNone/>
            </a:pPr>
            <a:r>
              <a:rPr lang="en-US" sz="2400" b="1" dirty="0" smtClean="0"/>
              <a:t>c. </a:t>
            </a:r>
          </a:p>
          <a:p>
            <a:pPr>
              <a:buNone/>
            </a:pPr>
            <a:endParaRPr lang="en-US" sz="2400" b="1" dirty="0" smtClean="0"/>
          </a:p>
          <a:p>
            <a:pPr>
              <a:buNone/>
            </a:pPr>
            <a:r>
              <a:rPr lang="en-US" sz="2400" b="1" dirty="0" smtClean="0"/>
              <a:t>d. </a:t>
            </a:r>
          </a:p>
          <a:p>
            <a:pPr>
              <a:buNone/>
            </a:pPr>
            <a:endParaRPr lang="en-US" sz="2400" b="1" dirty="0" smtClean="0"/>
          </a:p>
          <a:p>
            <a:pPr>
              <a:buNone/>
            </a:pPr>
            <a:r>
              <a:rPr lang="en-US" sz="2400" b="1" dirty="0" smtClean="0"/>
              <a:t>e. </a:t>
            </a:r>
            <a:r>
              <a:rPr lang="en-US" sz="2400" dirty="0" smtClean="0"/>
              <a:t>9.99 + 100.99 = </a:t>
            </a:r>
          </a:p>
          <a:p>
            <a:pPr>
              <a:buNone/>
            </a:pPr>
            <a:endParaRPr lang="en-US" sz="2400" b="1" dirty="0" smtClean="0"/>
          </a:p>
          <a:p>
            <a:pPr>
              <a:buNone/>
            </a:pPr>
            <a:r>
              <a:rPr lang="en-US" sz="2400" b="1" dirty="0" smtClean="0"/>
              <a:t>f. </a:t>
            </a:r>
            <a:r>
              <a:rPr lang="en-US" sz="2400" dirty="0" smtClean="0"/>
              <a:t> 0.0421 + 0.9870 = </a:t>
            </a:r>
          </a:p>
          <a:p>
            <a:pPr>
              <a:buNone/>
            </a:pPr>
            <a:endParaRPr lang="en-US" sz="2400" b="1" dirty="0" smtClean="0"/>
          </a:p>
        </p:txBody>
      </p:sp>
      <p:sp>
        <p:nvSpPr>
          <p:cNvPr id="4" name="Date Placeholder 3"/>
          <p:cNvSpPr>
            <a:spLocks noGrp="1"/>
          </p:cNvSpPr>
          <p:nvPr>
            <p:ph type="dt" sz="half" idx="10"/>
          </p:nvPr>
        </p:nvSpPr>
        <p:spPr/>
        <p:txBody>
          <a:bodyPr/>
          <a:lstStyle/>
          <a:p>
            <a:fld id="{183FDCC5-699F-447D-9411-F3BAA8AF7272}" type="datetime3">
              <a:rPr lang="en-US" smtClean="0"/>
              <a:pPr/>
              <a:t>26 August 2016</a:t>
            </a:fld>
            <a:endParaRPr lang="en-US"/>
          </a:p>
        </p:txBody>
      </p:sp>
      <p:sp>
        <p:nvSpPr>
          <p:cNvPr id="5" name="Footer Placeholder 4"/>
          <p:cNvSpPr>
            <a:spLocks noGrp="1"/>
          </p:cNvSpPr>
          <p:nvPr>
            <p:ph type="ftr" sz="quarter" idx="11"/>
          </p:nvPr>
        </p:nvSpPr>
        <p:spPr/>
        <p:txBody>
          <a:bodyPr/>
          <a:lstStyle/>
          <a:p>
            <a:r>
              <a:rPr lang="en-US" smtClean="0"/>
              <a:t>Prof.Bhusari, ACA Behavior School. M-9325595378</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41</a:t>
            </a:fld>
            <a:endParaRPr lang="en-US"/>
          </a:p>
        </p:txBody>
      </p:sp>
      <p:pic>
        <p:nvPicPr>
          <p:cNvPr id="7" name="Picture 6" descr="http://home.avvanta.com/~math/FD2-2.GIF"/>
          <p:cNvPicPr/>
          <p:nvPr/>
        </p:nvPicPr>
        <p:blipFill>
          <a:blip r:embed="rId2"/>
          <a:srcRect/>
          <a:stretch>
            <a:fillRect/>
          </a:stretch>
        </p:blipFill>
        <p:spPr bwMode="auto">
          <a:xfrm>
            <a:off x="762000" y="1219200"/>
            <a:ext cx="1752600" cy="457200"/>
          </a:xfrm>
          <a:prstGeom prst="rect">
            <a:avLst/>
          </a:prstGeom>
          <a:noFill/>
          <a:ln w="9525">
            <a:noFill/>
            <a:miter lim="800000"/>
            <a:headEnd/>
            <a:tailEnd/>
          </a:ln>
        </p:spPr>
      </p:pic>
      <p:pic>
        <p:nvPicPr>
          <p:cNvPr id="8" name="Picture 7" descr="http://home.avvanta.com/~math/FD2-30.GIF"/>
          <p:cNvPicPr/>
          <p:nvPr/>
        </p:nvPicPr>
        <p:blipFill>
          <a:blip r:embed="rId3"/>
          <a:srcRect/>
          <a:stretch>
            <a:fillRect/>
          </a:stretch>
        </p:blipFill>
        <p:spPr bwMode="auto">
          <a:xfrm>
            <a:off x="838200" y="1981200"/>
            <a:ext cx="1676400" cy="609600"/>
          </a:xfrm>
          <a:prstGeom prst="rect">
            <a:avLst/>
          </a:prstGeom>
          <a:noFill/>
          <a:ln w="9525">
            <a:noFill/>
            <a:miter lim="800000"/>
            <a:headEnd/>
            <a:tailEnd/>
          </a:ln>
        </p:spPr>
      </p:pic>
      <p:pic>
        <p:nvPicPr>
          <p:cNvPr id="9" name="Picture 8" descr="http://home.avvanta.com/~math/FD7A.GIF"/>
          <p:cNvPicPr/>
          <p:nvPr/>
        </p:nvPicPr>
        <p:blipFill>
          <a:blip r:embed="rId4"/>
          <a:srcRect/>
          <a:stretch>
            <a:fillRect/>
          </a:stretch>
        </p:blipFill>
        <p:spPr bwMode="auto">
          <a:xfrm>
            <a:off x="762000" y="2895600"/>
            <a:ext cx="1752600" cy="457200"/>
          </a:xfrm>
          <a:prstGeom prst="rect">
            <a:avLst/>
          </a:prstGeom>
          <a:noFill/>
          <a:ln w="9525">
            <a:noFill/>
            <a:miter lim="800000"/>
            <a:headEnd/>
            <a:tailEnd/>
          </a:ln>
        </p:spPr>
      </p:pic>
      <p:pic>
        <p:nvPicPr>
          <p:cNvPr id="10" name="Picture 9" descr="http://home.avvanta.com/~math/FD7-21.GIF"/>
          <p:cNvPicPr/>
          <p:nvPr/>
        </p:nvPicPr>
        <p:blipFill>
          <a:blip r:embed="rId5"/>
          <a:srcRect/>
          <a:stretch>
            <a:fillRect/>
          </a:stretch>
        </p:blipFill>
        <p:spPr bwMode="auto">
          <a:xfrm>
            <a:off x="914400" y="3733800"/>
            <a:ext cx="1447800" cy="533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Autofit/>
          </a:bodyPr>
          <a:lstStyle/>
          <a:p>
            <a:r>
              <a:rPr lang="en-US" sz="3000" dirty="0" smtClean="0"/>
              <a:t>Examples – Fractions and Decimals</a:t>
            </a:r>
            <a:endParaRPr lang="en-US" sz="3000" dirty="0"/>
          </a:p>
        </p:txBody>
      </p:sp>
      <p:sp>
        <p:nvSpPr>
          <p:cNvPr id="3" name="Content Placeholder 2"/>
          <p:cNvSpPr>
            <a:spLocks noGrp="1"/>
          </p:cNvSpPr>
          <p:nvPr>
            <p:ph idx="1"/>
          </p:nvPr>
        </p:nvSpPr>
        <p:spPr>
          <a:xfrm>
            <a:off x="457200" y="685800"/>
            <a:ext cx="8229600" cy="5638800"/>
          </a:xfrm>
        </p:spPr>
        <p:txBody>
          <a:bodyPr>
            <a:normAutofit/>
          </a:bodyPr>
          <a:lstStyle/>
          <a:p>
            <a:pPr>
              <a:buNone/>
            </a:pPr>
            <a:r>
              <a:rPr lang="en-US" sz="2400" b="1" dirty="0" smtClean="0"/>
              <a:t>Q. Do following subtractions.</a:t>
            </a:r>
          </a:p>
          <a:p>
            <a:pPr>
              <a:buNone/>
            </a:pPr>
            <a:r>
              <a:rPr lang="en-US" sz="2400" b="1" dirty="0" smtClean="0"/>
              <a:t>a. 			=	</a:t>
            </a:r>
          </a:p>
          <a:p>
            <a:pPr>
              <a:buNone/>
            </a:pPr>
            <a:endParaRPr lang="en-US" sz="2400" b="1" dirty="0" smtClean="0"/>
          </a:p>
          <a:p>
            <a:pPr>
              <a:buNone/>
            </a:pPr>
            <a:r>
              <a:rPr lang="en-US" sz="2400" b="1" dirty="0" smtClean="0"/>
              <a:t>b.</a:t>
            </a:r>
            <a:r>
              <a:rPr lang="en-US" sz="2400" dirty="0" smtClean="0"/>
              <a:t> 8/7 – 5/21  = </a:t>
            </a:r>
          </a:p>
          <a:p>
            <a:pPr>
              <a:buNone/>
            </a:pPr>
            <a:endParaRPr lang="en-US" sz="2400" b="1" dirty="0" smtClean="0"/>
          </a:p>
          <a:p>
            <a:pPr>
              <a:buNone/>
            </a:pPr>
            <a:r>
              <a:rPr lang="en-US" sz="2400" b="1" dirty="0" smtClean="0"/>
              <a:t>c. 2.71 – 1.87  = </a:t>
            </a:r>
          </a:p>
          <a:p>
            <a:pPr>
              <a:buNone/>
            </a:pPr>
            <a:endParaRPr lang="en-US" sz="2400" b="1" dirty="0" smtClean="0"/>
          </a:p>
          <a:p>
            <a:pPr>
              <a:buNone/>
            </a:pPr>
            <a:r>
              <a:rPr lang="en-US" sz="2400" b="1" dirty="0" smtClean="0"/>
              <a:t>d.                                      </a:t>
            </a:r>
          </a:p>
          <a:p>
            <a:pPr>
              <a:buNone/>
            </a:pPr>
            <a:endParaRPr lang="en-US" sz="2400" b="1" dirty="0" smtClean="0"/>
          </a:p>
          <a:p>
            <a:pPr>
              <a:buNone/>
            </a:pPr>
            <a:r>
              <a:rPr lang="en-US" sz="2400" b="1" dirty="0" smtClean="0"/>
              <a:t>e. 0.212 – 0.0217 =</a:t>
            </a:r>
          </a:p>
          <a:p>
            <a:pPr>
              <a:buNone/>
            </a:pPr>
            <a:endParaRPr lang="en-US" sz="2400" b="1" dirty="0" smtClean="0"/>
          </a:p>
          <a:p>
            <a:pPr>
              <a:buNone/>
            </a:pPr>
            <a:r>
              <a:rPr lang="en-US" sz="2400" b="1" dirty="0" smtClean="0"/>
              <a:t>f.  </a:t>
            </a:r>
            <a:r>
              <a:rPr lang="en-US" sz="2400" dirty="0" smtClean="0"/>
              <a:t>0.228 - 0.01 = </a:t>
            </a:r>
            <a:endParaRPr lang="en-US" sz="2400" dirty="0"/>
          </a:p>
        </p:txBody>
      </p:sp>
      <p:sp>
        <p:nvSpPr>
          <p:cNvPr id="4" name="Date Placeholder 3"/>
          <p:cNvSpPr>
            <a:spLocks noGrp="1"/>
          </p:cNvSpPr>
          <p:nvPr>
            <p:ph type="dt" sz="half" idx="10"/>
          </p:nvPr>
        </p:nvSpPr>
        <p:spPr/>
        <p:txBody>
          <a:bodyPr/>
          <a:lstStyle/>
          <a:p>
            <a:fld id="{BD6280A0-3227-428F-B7F4-2C2CBEF46C3C}" type="datetime3">
              <a:rPr lang="en-US" smtClean="0"/>
              <a:pPr/>
              <a:t>26 August 2016</a:t>
            </a:fld>
            <a:endParaRPr lang="en-US"/>
          </a:p>
        </p:txBody>
      </p:sp>
      <p:sp>
        <p:nvSpPr>
          <p:cNvPr id="5" name="Footer Placeholder 4"/>
          <p:cNvSpPr>
            <a:spLocks noGrp="1"/>
          </p:cNvSpPr>
          <p:nvPr>
            <p:ph type="ftr" sz="quarter" idx="11"/>
          </p:nvPr>
        </p:nvSpPr>
        <p:spPr/>
        <p:txBody>
          <a:bodyPr/>
          <a:lstStyle/>
          <a:p>
            <a:r>
              <a:rPr lang="en-US" smtClean="0"/>
              <a:t>Prof.Bhusari, ACA Behavior School. M-9325595378</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42</a:t>
            </a:fld>
            <a:endParaRPr lang="en-US"/>
          </a:p>
        </p:txBody>
      </p:sp>
      <p:pic>
        <p:nvPicPr>
          <p:cNvPr id="7" name="Picture 6" descr="http://home.avvanta.com/~math/FD3-2.GIF"/>
          <p:cNvPicPr/>
          <p:nvPr/>
        </p:nvPicPr>
        <p:blipFill>
          <a:blip r:embed="rId2"/>
          <a:srcRect/>
          <a:stretch>
            <a:fillRect/>
          </a:stretch>
        </p:blipFill>
        <p:spPr bwMode="auto">
          <a:xfrm>
            <a:off x="838200" y="1066800"/>
            <a:ext cx="1447800" cy="533400"/>
          </a:xfrm>
          <a:prstGeom prst="rect">
            <a:avLst/>
          </a:prstGeom>
          <a:noFill/>
          <a:ln w="9525">
            <a:noFill/>
            <a:miter lim="800000"/>
            <a:headEnd/>
            <a:tailEnd/>
          </a:ln>
        </p:spPr>
      </p:pic>
      <p:pic>
        <p:nvPicPr>
          <p:cNvPr id="8" name="Picture 7" descr="http://home.avvanta.com/~math/FD3-30.GIF"/>
          <p:cNvPicPr/>
          <p:nvPr/>
        </p:nvPicPr>
        <p:blipFill>
          <a:blip r:embed="rId3"/>
          <a:srcRect/>
          <a:stretch>
            <a:fillRect/>
          </a:stretch>
        </p:blipFill>
        <p:spPr bwMode="auto">
          <a:xfrm>
            <a:off x="914400" y="3581400"/>
            <a:ext cx="1676400" cy="838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Autofit/>
          </a:bodyPr>
          <a:lstStyle/>
          <a:p>
            <a:r>
              <a:rPr lang="en-US" sz="3000" dirty="0" smtClean="0"/>
              <a:t>Examples – Fractions and Decimals</a:t>
            </a:r>
            <a:endParaRPr lang="en-US" sz="3000" dirty="0"/>
          </a:p>
        </p:txBody>
      </p:sp>
      <p:sp>
        <p:nvSpPr>
          <p:cNvPr id="3" name="Content Placeholder 2"/>
          <p:cNvSpPr>
            <a:spLocks noGrp="1"/>
          </p:cNvSpPr>
          <p:nvPr>
            <p:ph idx="1"/>
          </p:nvPr>
        </p:nvSpPr>
        <p:spPr>
          <a:xfrm>
            <a:off x="457200" y="838200"/>
            <a:ext cx="8229600" cy="5287963"/>
          </a:xfrm>
        </p:spPr>
        <p:txBody>
          <a:bodyPr>
            <a:normAutofit/>
          </a:bodyPr>
          <a:lstStyle/>
          <a:p>
            <a:pPr>
              <a:buNone/>
            </a:pPr>
            <a:r>
              <a:rPr lang="en-US" sz="2400" b="1" dirty="0" smtClean="0"/>
              <a:t>Q. Do following multiplications and divisions.</a:t>
            </a:r>
          </a:p>
          <a:p>
            <a:pPr>
              <a:buNone/>
            </a:pPr>
            <a:r>
              <a:rPr lang="en-US" sz="2400" dirty="0" smtClean="0"/>
              <a:t>a. </a:t>
            </a:r>
          </a:p>
          <a:p>
            <a:pPr>
              <a:buNone/>
            </a:pPr>
            <a:r>
              <a:rPr lang="en-US" sz="2400" dirty="0" smtClean="0"/>
              <a:t>b.  1/3 x 1/2   = </a:t>
            </a:r>
          </a:p>
          <a:p>
            <a:pPr>
              <a:buNone/>
            </a:pPr>
            <a:r>
              <a:rPr lang="en-US" sz="2400" dirty="0" smtClean="0"/>
              <a:t>C. </a:t>
            </a:r>
          </a:p>
          <a:p>
            <a:pPr>
              <a:buNone/>
            </a:pPr>
            <a:endParaRPr lang="en-US" sz="2400" dirty="0" smtClean="0"/>
          </a:p>
          <a:p>
            <a:pPr>
              <a:buNone/>
            </a:pPr>
            <a:r>
              <a:rPr lang="en-US" sz="2400" dirty="0" smtClean="0"/>
              <a:t>d. </a:t>
            </a:r>
          </a:p>
          <a:p>
            <a:pPr>
              <a:buNone/>
            </a:pPr>
            <a:r>
              <a:rPr lang="en-US" sz="2400" dirty="0" smtClean="0"/>
              <a:t>e. 16/31 ÷ 8/81 =</a:t>
            </a:r>
          </a:p>
          <a:p>
            <a:pPr>
              <a:buNone/>
            </a:pPr>
            <a:endParaRPr lang="en-US" sz="2400" dirty="0" smtClean="0"/>
          </a:p>
          <a:p>
            <a:pPr>
              <a:buNone/>
            </a:pPr>
            <a:r>
              <a:rPr lang="en-US" sz="2400" dirty="0" smtClean="0"/>
              <a:t>f. </a:t>
            </a:r>
          </a:p>
          <a:p>
            <a:pPr>
              <a:buNone/>
            </a:pPr>
            <a:endParaRPr lang="en-US" sz="2400" dirty="0" smtClean="0"/>
          </a:p>
          <a:p>
            <a:pPr>
              <a:buNone/>
            </a:pPr>
            <a:r>
              <a:rPr lang="en-US" sz="2400" dirty="0" smtClean="0"/>
              <a:t>g. </a:t>
            </a:r>
            <a:endParaRPr lang="en-US" sz="2400" dirty="0"/>
          </a:p>
        </p:txBody>
      </p:sp>
      <p:sp>
        <p:nvSpPr>
          <p:cNvPr id="4" name="Date Placeholder 3"/>
          <p:cNvSpPr>
            <a:spLocks noGrp="1"/>
          </p:cNvSpPr>
          <p:nvPr>
            <p:ph type="dt" sz="half" idx="10"/>
          </p:nvPr>
        </p:nvSpPr>
        <p:spPr/>
        <p:txBody>
          <a:bodyPr/>
          <a:lstStyle/>
          <a:p>
            <a:fld id="{DE2EA6C1-D1DD-48D9-A12F-D6746BE08CA0}" type="datetime3">
              <a:rPr lang="en-US" smtClean="0"/>
              <a:pPr/>
              <a:t>26 August 2016</a:t>
            </a:fld>
            <a:endParaRPr lang="en-US"/>
          </a:p>
        </p:txBody>
      </p:sp>
      <p:sp>
        <p:nvSpPr>
          <p:cNvPr id="5" name="Footer Placeholder 4"/>
          <p:cNvSpPr>
            <a:spLocks noGrp="1"/>
          </p:cNvSpPr>
          <p:nvPr>
            <p:ph type="ftr" sz="quarter" idx="11"/>
          </p:nvPr>
        </p:nvSpPr>
        <p:spPr/>
        <p:txBody>
          <a:bodyPr/>
          <a:lstStyle/>
          <a:p>
            <a:r>
              <a:rPr lang="en-US" smtClean="0"/>
              <a:t>Prof.Bhusari, ACA Behavior School. M-9325595378</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43</a:t>
            </a:fld>
            <a:endParaRPr lang="en-US"/>
          </a:p>
        </p:txBody>
      </p:sp>
      <p:pic>
        <p:nvPicPr>
          <p:cNvPr id="7" name="Picture 6" descr="http://home.avvanta.com/~math/FD4-1.GIF"/>
          <p:cNvPicPr/>
          <p:nvPr/>
        </p:nvPicPr>
        <p:blipFill>
          <a:blip r:embed="rId3"/>
          <a:srcRect/>
          <a:stretch>
            <a:fillRect/>
          </a:stretch>
        </p:blipFill>
        <p:spPr bwMode="auto">
          <a:xfrm>
            <a:off x="990600" y="1295400"/>
            <a:ext cx="1600200" cy="457200"/>
          </a:xfrm>
          <a:prstGeom prst="rect">
            <a:avLst/>
          </a:prstGeom>
          <a:noFill/>
          <a:ln w="9525">
            <a:noFill/>
            <a:miter lim="800000"/>
            <a:headEnd/>
            <a:tailEnd/>
          </a:ln>
        </p:spPr>
      </p:pic>
      <p:pic>
        <p:nvPicPr>
          <p:cNvPr id="8" name="Picture 7" descr="http://home.avvanta.com/~math/FD1-30.GIF"/>
          <p:cNvPicPr/>
          <p:nvPr/>
        </p:nvPicPr>
        <p:blipFill>
          <a:blip r:embed="rId4"/>
          <a:srcRect/>
          <a:stretch>
            <a:fillRect/>
          </a:stretch>
        </p:blipFill>
        <p:spPr bwMode="auto">
          <a:xfrm>
            <a:off x="838200" y="2133600"/>
            <a:ext cx="1600200" cy="533400"/>
          </a:xfrm>
          <a:prstGeom prst="rect">
            <a:avLst/>
          </a:prstGeom>
          <a:noFill/>
          <a:ln w="9525">
            <a:noFill/>
            <a:miter lim="800000"/>
            <a:headEnd/>
            <a:tailEnd/>
          </a:ln>
        </p:spPr>
      </p:pic>
      <p:pic>
        <p:nvPicPr>
          <p:cNvPr id="9" name="Picture 8" descr="http://home.avvanta.com/~math/FD5-5.GIF"/>
          <p:cNvPicPr/>
          <p:nvPr/>
        </p:nvPicPr>
        <p:blipFill>
          <a:blip r:embed="rId5"/>
          <a:srcRect/>
          <a:stretch>
            <a:fillRect/>
          </a:stretch>
        </p:blipFill>
        <p:spPr bwMode="auto">
          <a:xfrm>
            <a:off x="914400" y="2971800"/>
            <a:ext cx="1219200" cy="457200"/>
          </a:xfrm>
          <a:prstGeom prst="rect">
            <a:avLst/>
          </a:prstGeom>
          <a:noFill/>
          <a:ln w="9525">
            <a:noFill/>
            <a:miter lim="800000"/>
            <a:headEnd/>
            <a:tailEnd/>
          </a:ln>
        </p:spPr>
      </p:pic>
      <p:pic>
        <p:nvPicPr>
          <p:cNvPr id="10" name="Picture 9" descr="http://home.avvanta.com/~math/FD1-32.GIF"/>
          <p:cNvPicPr/>
          <p:nvPr/>
        </p:nvPicPr>
        <p:blipFill>
          <a:blip r:embed="rId6"/>
          <a:srcRect/>
          <a:stretch>
            <a:fillRect/>
          </a:stretch>
        </p:blipFill>
        <p:spPr bwMode="auto">
          <a:xfrm>
            <a:off x="838200" y="4267200"/>
            <a:ext cx="1524000" cy="685800"/>
          </a:xfrm>
          <a:prstGeom prst="rect">
            <a:avLst/>
          </a:prstGeom>
          <a:noFill/>
          <a:ln w="9525">
            <a:noFill/>
            <a:miter lim="800000"/>
            <a:headEnd/>
            <a:tailEnd/>
          </a:ln>
        </p:spPr>
      </p:pic>
      <p:pic>
        <p:nvPicPr>
          <p:cNvPr id="11" name="Picture 10" descr="http://home.avvanta.com/~math/FD5-31.GIF"/>
          <p:cNvPicPr/>
          <p:nvPr/>
        </p:nvPicPr>
        <p:blipFill>
          <a:blip r:embed="rId7"/>
          <a:srcRect/>
          <a:stretch>
            <a:fillRect/>
          </a:stretch>
        </p:blipFill>
        <p:spPr bwMode="auto">
          <a:xfrm>
            <a:off x="838200" y="5105400"/>
            <a:ext cx="1219200" cy="762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r>
              <a:rPr lang="en-US" sz="3000" dirty="0" smtClean="0"/>
              <a:t>Examples – Fraction and Decimal</a:t>
            </a:r>
            <a:endParaRPr lang="en-US" sz="3000" dirty="0"/>
          </a:p>
        </p:txBody>
      </p:sp>
      <p:sp>
        <p:nvSpPr>
          <p:cNvPr id="3" name="Content Placeholder 2"/>
          <p:cNvSpPr>
            <a:spLocks noGrp="1"/>
          </p:cNvSpPr>
          <p:nvPr>
            <p:ph idx="1"/>
          </p:nvPr>
        </p:nvSpPr>
        <p:spPr>
          <a:xfrm>
            <a:off x="304800" y="685800"/>
            <a:ext cx="8610600" cy="5440363"/>
          </a:xfrm>
        </p:spPr>
        <p:txBody>
          <a:bodyPr>
            <a:normAutofit/>
          </a:bodyPr>
          <a:lstStyle/>
          <a:p>
            <a:pPr>
              <a:buNone/>
            </a:pPr>
            <a:r>
              <a:rPr lang="en-US" sz="2800" b="1" dirty="0" smtClean="0"/>
              <a:t>Q. What decimal of an hour is a second?</a:t>
            </a:r>
          </a:p>
          <a:p>
            <a:pPr>
              <a:buNone/>
            </a:pPr>
            <a:r>
              <a:rPr lang="en-US" sz="2800" dirty="0" smtClean="0"/>
              <a:t>		A. 0.00027	 B. 60		C. 3600  	D. 0.00025</a:t>
            </a:r>
          </a:p>
          <a:p>
            <a:pPr>
              <a:buNone/>
            </a:pPr>
            <a:endParaRPr lang="en-US" sz="2800" b="1" dirty="0" smtClean="0"/>
          </a:p>
          <a:p>
            <a:pPr>
              <a:buNone/>
            </a:pPr>
            <a:r>
              <a:rPr lang="en-US" sz="2800" b="1" dirty="0" smtClean="0"/>
              <a:t>Q. Convert these  mix numbers </a:t>
            </a:r>
          </a:p>
          <a:p>
            <a:pPr>
              <a:buNone/>
            </a:pPr>
            <a:r>
              <a:rPr lang="en-US" sz="2800" b="1" dirty="0" smtClean="0"/>
              <a:t>		1. to fractions</a:t>
            </a:r>
          </a:p>
          <a:p>
            <a:pPr>
              <a:buNone/>
            </a:pPr>
            <a:r>
              <a:rPr lang="en-US" sz="2800" b="1" dirty="0" smtClean="0"/>
              <a:t>		2. to decimals</a:t>
            </a:r>
          </a:p>
          <a:p>
            <a:pPr>
              <a:buNone/>
            </a:pPr>
            <a:r>
              <a:rPr lang="en-US" sz="2800" b="1" dirty="0" smtClean="0"/>
              <a:t>	A</a:t>
            </a:r>
            <a:r>
              <a:rPr lang="en-US" sz="2800" dirty="0" smtClean="0"/>
              <a:t>. 46/10 &amp; 8805/100	 	 B. 46/10 &amp; 885/100	</a:t>
            </a:r>
          </a:p>
          <a:p>
            <a:pPr>
              <a:buNone/>
            </a:pPr>
            <a:r>
              <a:rPr lang="en-US" sz="2800" dirty="0" smtClean="0"/>
              <a:t>	C. 10/46 &amp; 8805/100       	 D. 10/46 &amp; 885/100</a:t>
            </a:r>
          </a:p>
          <a:p>
            <a:pPr>
              <a:buNone/>
            </a:pPr>
            <a:r>
              <a:rPr lang="en-US" sz="2800" b="1" dirty="0" smtClean="0"/>
              <a:t>		</a:t>
            </a:r>
          </a:p>
          <a:p>
            <a:pPr>
              <a:buNone/>
            </a:pPr>
            <a:r>
              <a:rPr lang="en-US" sz="2800" dirty="0" smtClean="0"/>
              <a:t>A.</a:t>
            </a:r>
            <a:r>
              <a:rPr lang="en-US" sz="2800" b="1" dirty="0" smtClean="0"/>
              <a:t> </a:t>
            </a:r>
            <a:r>
              <a:rPr lang="en-US" sz="2800" dirty="0" smtClean="0"/>
              <a:t>4.7	 	</a:t>
            </a:r>
            <a:r>
              <a:rPr lang="en-US" sz="2800" b="1" dirty="0" smtClean="0"/>
              <a:t>B</a:t>
            </a:r>
            <a:r>
              <a:rPr lang="en-US" sz="2800" dirty="0" smtClean="0"/>
              <a:t>. 47	  C.  0.47		D. 0.047</a:t>
            </a:r>
            <a:endParaRPr lang="en-US" sz="2800" b="1" dirty="0"/>
          </a:p>
        </p:txBody>
      </p:sp>
      <p:sp>
        <p:nvSpPr>
          <p:cNvPr id="4" name="Date Placeholder 3"/>
          <p:cNvSpPr>
            <a:spLocks noGrp="1"/>
          </p:cNvSpPr>
          <p:nvPr>
            <p:ph type="dt" sz="half" idx="10"/>
          </p:nvPr>
        </p:nvSpPr>
        <p:spPr/>
        <p:txBody>
          <a:bodyPr/>
          <a:lstStyle/>
          <a:p>
            <a:fld id="{7AA37E62-097F-4E43-8DFA-2FFCAADA5EE9}" type="datetime3">
              <a:rPr lang="en-US" smtClean="0"/>
              <a:pPr/>
              <a:t>26 August 2016</a:t>
            </a:fld>
            <a:endParaRPr lang="en-US"/>
          </a:p>
        </p:txBody>
      </p:sp>
      <p:sp>
        <p:nvSpPr>
          <p:cNvPr id="5" name="Footer Placeholder 4"/>
          <p:cNvSpPr>
            <a:spLocks noGrp="1"/>
          </p:cNvSpPr>
          <p:nvPr>
            <p:ph type="ftr" sz="quarter" idx="11"/>
          </p:nvPr>
        </p:nvSpPr>
        <p:spPr/>
        <p:txBody>
          <a:bodyPr/>
          <a:lstStyle/>
          <a:p>
            <a:r>
              <a:rPr lang="en-US" smtClean="0"/>
              <a:t>Prof.Bhusari, ACA Behavior School. M-9325595378</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44</a:t>
            </a:fld>
            <a:endParaRPr lang="en-US"/>
          </a:p>
        </p:txBody>
      </p:sp>
      <p:pic>
        <p:nvPicPr>
          <p:cNvPr id="7" name="Picture 6" descr="http://home.avvanta.com/~math/FD12-7.GIF"/>
          <p:cNvPicPr/>
          <p:nvPr/>
        </p:nvPicPr>
        <p:blipFill>
          <a:blip r:embed="rId2"/>
          <a:srcRect/>
          <a:stretch>
            <a:fillRect/>
          </a:stretch>
        </p:blipFill>
        <p:spPr bwMode="auto">
          <a:xfrm>
            <a:off x="5181600" y="2286000"/>
            <a:ext cx="685800" cy="387350"/>
          </a:xfrm>
          <a:prstGeom prst="rect">
            <a:avLst/>
          </a:prstGeom>
          <a:noFill/>
          <a:ln w="9525">
            <a:noFill/>
            <a:miter lim="800000"/>
            <a:headEnd/>
            <a:tailEnd/>
          </a:ln>
        </p:spPr>
      </p:pic>
      <p:pic>
        <p:nvPicPr>
          <p:cNvPr id="8" name="Picture 7" descr="http://home.avvanta.com/~math/FD12-12.GIF"/>
          <p:cNvPicPr/>
          <p:nvPr/>
        </p:nvPicPr>
        <p:blipFill>
          <a:blip r:embed="rId3"/>
          <a:srcRect/>
          <a:stretch>
            <a:fillRect/>
          </a:stretch>
        </p:blipFill>
        <p:spPr bwMode="auto">
          <a:xfrm>
            <a:off x="6553200" y="2209800"/>
            <a:ext cx="762000" cy="533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r>
              <a:rPr lang="en-US" sz="3000" dirty="0" smtClean="0"/>
              <a:t>Examples – Fraction and Decimal</a:t>
            </a:r>
            <a:endParaRPr lang="en-US" sz="3000" dirty="0"/>
          </a:p>
        </p:txBody>
      </p:sp>
      <p:sp>
        <p:nvSpPr>
          <p:cNvPr id="3" name="Content Placeholder 2"/>
          <p:cNvSpPr>
            <a:spLocks noGrp="1"/>
          </p:cNvSpPr>
          <p:nvPr>
            <p:ph idx="1"/>
          </p:nvPr>
        </p:nvSpPr>
        <p:spPr>
          <a:xfrm>
            <a:off x="457200" y="685800"/>
            <a:ext cx="8229600" cy="5440363"/>
          </a:xfrm>
        </p:spPr>
        <p:txBody>
          <a:bodyPr>
            <a:normAutofit fontScale="92500" lnSpcReduction="10000"/>
          </a:bodyPr>
          <a:lstStyle/>
          <a:p>
            <a:pPr>
              <a:buNone/>
            </a:pPr>
            <a:endParaRPr lang="en-US" sz="2200" b="1" dirty="0" smtClean="0"/>
          </a:p>
          <a:p>
            <a:pPr>
              <a:buNone/>
            </a:pPr>
            <a:r>
              <a:rPr lang="en-US" sz="3000" b="1" dirty="0" smtClean="0"/>
              <a:t>Q. Convert decimal number to fraction. The number is 2.6</a:t>
            </a:r>
          </a:p>
          <a:p>
            <a:pPr>
              <a:buNone/>
            </a:pPr>
            <a:r>
              <a:rPr lang="en-US" sz="3000" dirty="0" smtClean="0"/>
              <a:t>		</a:t>
            </a:r>
            <a:r>
              <a:rPr lang="en-US" sz="3000" b="1" dirty="0" smtClean="0"/>
              <a:t>A. </a:t>
            </a:r>
            <a:r>
              <a:rPr lang="en-US" sz="3000" dirty="0" smtClean="0"/>
              <a:t>26/10	 B. 2.6/10	C. 10/26  	D. 10/2.6</a:t>
            </a:r>
          </a:p>
          <a:p>
            <a:pPr>
              <a:buNone/>
            </a:pPr>
            <a:endParaRPr lang="en-US" sz="3000" b="1" dirty="0" smtClean="0"/>
          </a:p>
          <a:p>
            <a:pPr>
              <a:buNone/>
            </a:pPr>
            <a:r>
              <a:rPr lang="en-US" sz="3000" b="1" dirty="0" smtClean="0"/>
              <a:t>Q. Convert a  given mix number to fraction. The number is             .</a:t>
            </a:r>
          </a:p>
          <a:p>
            <a:pPr>
              <a:buNone/>
            </a:pPr>
            <a:r>
              <a:rPr lang="en-US" sz="3000" b="1" dirty="0" smtClean="0"/>
              <a:t>		</a:t>
            </a:r>
            <a:r>
              <a:rPr lang="en-US" sz="3000" dirty="0" smtClean="0"/>
              <a:t>A.</a:t>
            </a:r>
            <a:r>
              <a:rPr lang="en-US" sz="3000" b="1" dirty="0" smtClean="0"/>
              <a:t> </a:t>
            </a:r>
            <a:r>
              <a:rPr lang="en-US" sz="3000" dirty="0" smtClean="0"/>
              <a:t>46/10	 </a:t>
            </a:r>
            <a:r>
              <a:rPr lang="en-US" sz="3000" b="1" dirty="0" smtClean="0"/>
              <a:t>B</a:t>
            </a:r>
            <a:r>
              <a:rPr lang="en-US" sz="3000" dirty="0" smtClean="0"/>
              <a:t>. 4.6	C. 10/46 	D. 0.22</a:t>
            </a:r>
          </a:p>
          <a:p>
            <a:pPr>
              <a:buNone/>
            </a:pPr>
            <a:endParaRPr lang="en-US" sz="3000" b="1" dirty="0" smtClean="0"/>
          </a:p>
          <a:p>
            <a:pPr>
              <a:buNone/>
            </a:pPr>
            <a:r>
              <a:rPr lang="en-US" sz="3000" b="1" dirty="0" smtClean="0"/>
              <a:t>Q. Complete the given division of decimals                                </a:t>
            </a:r>
          </a:p>
          <a:p>
            <a:pPr>
              <a:buNone/>
            </a:pPr>
            <a:r>
              <a:rPr lang="en-US" sz="3000" b="1" dirty="0" smtClean="0"/>
              <a:t> </a:t>
            </a:r>
          </a:p>
          <a:p>
            <a:pPr>
              <a:buNone/>
            </a:pPr>
            <a:r>
              <a:rPr lang="en-US" sz="3000" b="1" dirty="0" smtClean="0"/>
              <a:t>		</a:t>
            </a:r>
            <a:r>
              <a:rPr lang="en-US" sz="3000" dirty="0" smtClean="0"/>
              <a:t>A.</a:t>
            </a:r>
            <a:r>
              <a:rPr lang="en-US" sz="3000" b="1" dirty="0" smtClean="0"/>
              <a:t> </a:t>
            </a:r>
            <a:r>
              <a:rPr lang="en-US" sz="3000" dirty="0" smtClean="0"/>
              <a:t>4.7	 	</a:t>
            </a:r>
            <a:r>
              <a:rPr lang="en-US" sz="3000" b="1" dirty="0" smtClean="0"/>
              <a:t>B</a:t>
            </a:r>
            <a:r>
              <a:rPr lang="en-US" sz="3000" dirty="0" smtClean="0"/>
              <a:t>. 47	  C.  0.47		D. 0.047</a:t>
            </a:r>
            <a:endParaRPr lang="en-US" sz="3000" b="1" dirty="0"/>
          </a:p>
        </p:txBody>
      </p:sp>
      <p:sp>
        <p:nvSpPr>
          <p:cNvPr id="4" name="Date Placeholder 3"/>
          <p:cNvSpPr>
            <a:spLocks noGrp="1"/>
          </p:cNvSpPr>
          <p:nvPr>
            <p:ph type="dt" sz="half" idx="10"/>
          </p:nvPr>
        </p:nvSpPr>
        <p:spPr/>
        <p:txBody>
          <a:bodyPr/>
          <a:lstStyle/>
          <a:p>
            <a:fld id="{7AA37E62-097F-4E43-8DFA-2FFCAADA5EE9}" type="datetime3">
              <a:rPr lang="en-US" smtClean="0"/>
              <a:pPr/>
              <a:t>26 August 2016</a:t>
            </a:fld>
            <a:endParaRPr lang="en-US"/>
          </a:p>
        </p:txBody>
      </p:sp>
      <p:sp>
        <p:nvSpPr>
          <p:cNvPr id="5" name="Footer Placeholder 4"/>
          <p:cNvSpPr>
            <a:spLocks noGrp="1"/>
          </p:cNvSpPr>
          <p:nvPr>
            <p:ph type="ftr" sz="quarter" idx="11"/>
          </p:nvPr>
        </p:nvSpPr>
        <p:spPr/>
        <p:txBody>
          <a:bodyPr/>
          <a:lstStyle/>
          <a:p>
            <a:r>
              <a:rPr lang="en-US" smtClean="0"/>
              <a:t>Prof.Bhusari, ACA Behavior School. M-9325595378</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45</a:t>
            </a:fld>
            <a:endParaRPr lang="en-US"/>
          </a:p>
        </p:txBody>
      </p:sp>
      <p:pic>
        <p:nvPicPr>
          <p:cNvPr id="10" name="Picture 9" descr="http://home.avvanta.com/~math/FD16-5.GIF"/>
          <p:cNvPicPr/>
          <p:nvPr/>
        </p:nvPicPr>
        <p:blipFill>
          <a:blip r:embed="rId2"/>
          <a:srcRect/>
          <a:stretch>
            <a:fillRect/>
          </a:stretch>
        </p:blipFill>
        <p:spPr bwMode="auto">
          <a:xfrm>
            <a:off x="7239000" y="4419600"/>
            <a:ext cx="1600200" cy="685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r>
              <a:rPr lang="en-US" sz="3000" dirty="0" smtClean="0"/>
              <a:t>Practice Questions - Fraction and Decimals</a:t>
            </a:r>
            <a:endParaRPr lang="en-US" sz="3000" dirty="0"/>
          </a:p>
        </p:txBody>
      </p:sp>
      <p:sp>
        <p:nvSpPr>
          <p:cNvPr id="3" name="Content Placeholder 2"/>
          <p:cNvSpPr>
            <a:spLocks noGrp="1"/>
          </p:cNvSpPr>
          <p:nvPr>
            <p:ph idx="1"/>
          </p:nvPr>
        </p:nvSpPr>
        <p:spPr>
          <a:xfrm>
            <a:off x="457200" y="762000"/>
            <a:ext cx="8229600" cy="5334000"/>
          </a:xfrm>
        </p:spPr>
        <p:txBody>
          <a:bodyPr>
            <a:normAutofit fontScale="70000" lnSpcReduction="20000"/>
          </a:bodyPr>
          <a:lstStyle/>
          <a:p>
            <a:pPr>
              <a:buNone/>
            </a:pPr>
            <a:r>
              <a:rPr lang="en-US" sz="3100" dirty="0" smtClean="0">
                <a:latin typeface="+mj-lt"/>
              </a:rPr>
              <a:t>Q. In three test there are 30 marks. RAMESH gets 6/10 in a test, 7/10 in another. His score is 65%. How many marks RAMESH scored in third test? </a:t>
            </a:r>
          </a:p>
          <a:p>
            <a:pPr>
              <a:buNone/>
            </a:pPr>
            <a:endParaRPr lang="en-US" sz="3100" dirty="0" smtClean="0">
              <a:latin typeface="+mj-lt"/>
            </a:endParaRPr>
          </a:p>
          <a:p>
            <a:pPr>
              <a:buNone/>
            </a:pPr>
            <a:endParaRPr lang="en-US" sz="3100" b="1" dirty="0" smtClean="0">
              <a:latin typeface="+mj-lt"/>
            </a:endParaRPr>
          </a:p>
          <a:p>
            <a:pPr>
              <a:buNone/>
            </a:pPr>
            <a:endParaRPr lang="en-US" sz="3100" b="1" dirty="0" smtClean="0">
              <a:latin typeface="+mj-lt"/>
            </a:endParaRPr>
          </a:p>
          <a:p>
            <a:pPr>
              <a:buNone/>
            </a:pPr>
            <a:endParaRPr lang="en-US" sz="3100" b="1" dirty="0" smtClean="0">
              <a:latin typeface="+mj-lt"/>
            </a:endParaRPr>
          </a:p>
          <a:p>
            <a:pPr>
              <a:buNone/>
            </a:pPr>
            <a:r>
              <a:rPr lang="en-US" sz="3100" b="1" dirty="0" smtClean="0">
                <a:latin typeface="+mj-lt"/>
              </a:rPr>
              <a:t>Q. In a school 2/3 of the pupils are girls. There are 483 pupils in the school. How many boys are in the school?</a:t>
            </a:r>
          </a:p>
          <a:p>
            <a:pPr>
              <a:buNone/>
            </a:pPr>
            <a:endParaRPr lang="en-US" sz="3100" b="1" dirty="0" smtClean="0">
              <a:latin typeface="+mj-lt"/>
            </a:endParaRPr>
          </a:p>
          <a:p>
            <a:pPr>
              <a:buNone/>
            </a:pPr>
            <a:endParaRPr lang="en-US" sz="3100" dirty="0" smtClean="0">
              <a:latin typeface="+mj-lt"/>
            </a:endParaRPr>
          </a:p>
          <a:p>
            <a:pPr>
              <a:buNone/>
            </a:pPr>
            <a:endParaRPr lang="en-US" sz="3100" dirty="0" smtClean="0"/>
          </a:p>
          <a:p>
            <a:pPr>
              <a:buNone/>
            </a:pPr>
            <a:endParaRPr lang="en-US" sz="3100" dirty="0" smtClean="0"/>
          </a:p>
          <a:p>
            <a:pPr>
              <a:buNone/>
            </a:pPr>
            <a:endParaRPr lang="en-US" sz="3100" dirty="0" smtClean="0"/>
          </a:p>
          <a:p>
            <a:pPr>
              <a:buNone/>
            </a:pPr>
            <a:r>
              <a:rPr lang="en-US" sz="3100" dirty="0" smtClean="0"/>
              <a:t>Q. Three eighths of a class of 32 students have school dinners.  How many students do not have school dinners?</a:t>
            </a:r>
          </a:p>
          <a:p>
            <a:pPr>
              <a:buNone/>
            </a:pPr>
            <a:endParaRPr lang="en-US" sz="2200" b="1" dirty="0">
              <a:latin typeface="+mj-lt"/>
            </a:endParaRPr>
          </a:p>
        </p:txBody>
      </p:sp>
      <p:sp>
        <p:nvSpPr>
          <p:cNvPr id="4" name="Date Placeholder 3"/>
          <p:cNvSpPr>
            <a:spLocks noGrp="1"/>
          </p:cNvSpPr>
          <p:nvPr>
            <p:ph type="dt" sz="half" idx="10"/>
          </p:nvPr>
        </p:nvSpPr>
        <p:spPr/>
        <p:txBody>
          <a:bodyPr/>
          <a:lstStyle/>
          <a:p>
            <a:fld id="{AEE8832F-2C71-49E2-9C1D-C3EDDABF2BF1}" type="datetime3">
              <a:rPr lang="en-US" smtClean="0"/>
              <a:pPr/>
              <a:t>26 August 2016</a:t>
            </a:fld>
            <a:endParaRPr lang="en-US"/>
          </a:p>
        </p:txBody>
      </p:sp>
      <p:sp>
        <p:nvSpPr>
          <p:cNvPr id="5" name="Footer Placeholder 4"/>
          <p:cNvSpPr>
            <a:spLocks noGrp="1"/>
          </p:cNvSpPr>
          <p:nvPr>
            <p:ph type="ftr" sz="quarter" idx="11"/>
          </p:nvPr>
        </p:nvSpPr>
        <p:spPr/>
        <p:txBody>
          <a:bodyPr/>
          <a:lstStyle/>
          <a:p>
            <a:r>
              <a:rPr lang="en-US" smtClean="0"/>
              <a:t>Prof.Bhusari, ACA Behavior School. M-9325595378</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46</a:t>
            </a:fld>
            <a:endParaRPr lang="en-US"/>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26162"/>
          </a:xfrm>
        </p:spPr>
        <p:txBody>
          <a:bodyPr/>
          <a:lstStyle/>
          <a:p>
            <a:r>
              <a:rPr lang="en-US" dirty="0" smtClean="0"/>
              <a:t>THANK YOU </a:t>
            </a:r>
            <a:br>
              <a:rPr lang="en-US" dirty="0" smtClean="0"/>
            </a:br>
            <a:r>
              <a:rPr lang="en-US" dirty="0" smtClean="0"/>
              <a:t/>
            </a:r>
            <a:br>
              <a:rPr lang="en-US" dirty="0" smtClean="0"/>
            </a:br>
            <a:r>
              <a:rPr lang="en-US" dirty="0" smtClean="0">
                <a:hlinkClick r:id="rId2" action="ppaction://hlinkfile"/>
              </a:rPr>
              <a:t>AND </a:t>
            </a:r>
            <a:r>
              <a:rPr lang="en-US" dirty="0" smtClean="0"/>
              <a:t/>
            </a:r>
            <a:br>
              <a:rPr lang="en-US" dirty="0" smtClean="0"/>
            </a:br>
            <a:r>
              <a:rPr lang="en-US" dirty="0" smtClean="0"/>
              <a:t/>
            </a:r>
            <a:br>
              <a:rPr lang="en-US" dirty="0" smtClean="0"/>
            </a:br>
            <a:r>
              <a:rPr lang="en-US" sz="4000" dirty="0" smtClean="0"/>
              <a:t>WELCOME TO ACA BEHAVIOR SCHOOL FOR FURTHER LEARNING</a:t>
            </a:r>
            <a:endParaRPr lang="en-US" sz="4000"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47</a:t>
            </a:fld>
            <a:endParaRPr lang="en-US"/>
          </a:p>
        </p:txBody>
      </p:sp>
      <p:sp>
        <p:nvSpPr>
          <p:cNvPr id="4" name="Date Placeholder 3"/>
          <p:cNvSpPr>
            <a:spLocks noGrp="1"/>
          </p:cNvSpPr>
          <p:nvPr>
            <p:ph type="dt" sz="half" idx="10"/>
          </p:nvPr>
        </p:nvSpPr>
        <p:spPr/>
        <p:txBody>
          <a:bodyPr/>
          <a:lstStyle/>
          <a:p>
            <a:fld id="{AC8569B1-9F30-4873-A302-B1825744F706}" type="datetime3">
              <a:rPr lang="en-US" smtClean="0"/>
              <a:pPr/>
              <a:t>26 August 2016</a:t>
            </a:fld>
            <a:endParaRPr lang="en-US"/>
          </a:p>
        </p:txBody>
      </p:sp>
      <p:sp>
        <p:nvSpPr>
          <p:cNvPr id="6" name="Footer Placeholder 5"/>
          <p:cNvSpPr>
            <a:spLocks noGrp="1"/>
          </p:cNvSpPr>
          <p:nvPr>
            <p:ph type="ftr" sz="quarter" idx="11"/>
          </p:nvPr>
        </p:nvSpPr>
        <p:spPr/>
        <p:txBody>
          <a:bodyPr/>
          <a:lstStyle/>
          <a:p>
            <a:r>
              <a:rPr lang="en-US" smtClean="0"/>
              <a:t>Prof.Bhusari, ACA Behavior School. M-9325595378</a:t>
            </a:r>
            <a:endParaRPr lang="en-US"/>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Numerical Ability</a:t>
            </a:r>
            <a:endParaRPr lang="en-US" dirty="0"/>
          </a:p>
        </p:txBody>
      </p:sp>
      <p:sp>
        <p:nvSpPr>
          <p:cNvPr id="3" name="Subtitle 2"/>
          <p:cNvSpPr>
            <a:spLocks noGrp="1"/>
          </p:cNvSpPr>
          <p:nvPr>
            <p:ph type="subTitle" idx="1"/>
          </p:nvPr>
        </p:nvSpPr>
        <p:spPr/>
        <p:txBody>
          <a:bodyPr>
            <a:normAutofit fontScale="85000" lnSpcReduction="20000"/>
          </a:bodyPr>
          <a:lstStyle/>
          <a:p>
            <a:r>
              <a:rPr lang="en-US" b="1" dirty="0" smtClean="0">
                <a:solidFill>
                  <a:srgbClr val="FF0000"/>
                </a:solidFill>
              </a:rPr>
              <a:t>Session 5. Number Mathematics – HCF and LCM</a:t>
            </a:r>
          </a:p>
          <a:p>
            <a:r>
              <a:rPr lang="en-US" sz="4100" dirty="0" smtClean="0">
                <a:solidFill>
                  <a:srgbClr val="0070C0"/>
                </a:solidFill>
              </a:rPr>
              <a:t>By ACA BEHAVIOR SCHOOL</a:t>
            </a:r>
          </a:p>
          <a:p>
            <a:r>
              <a:rPr lang="en-US" sz="1800" dirty="0" smtClean="0">
                <a:solidFill>
                  <a:srgbClr val="0070C0"/>
                </a:solidFill>
              </a:rPr>
              <a:t>Prof. SHANKAR BHUSARI </a:t>
            </a:r>
          </a:p>
          <a:p>
            <a:r>
              <a:rPr lang="en-US" sz="1800" b="1" dirty="0" smtClean="0">
                <a:solidFill>
                  <a:srgbClr val="0070C0"/>
                </a:solidFill>
              </a:rPr>
              <a:t>(</a:t>
            </a:r>
            <a:r>
              <a:rPr lang="en-US" sz="1800" b="1" dirty="0" err="1" smtClean="0">
                <a:solidFill>
                  <a:srgbClr val="0070C0"/>
                </a:solidFill>
              </a:rPr>
              <a:t>BSc</a:t>
            </a:r>
            <a:r>
              <a:rPr lang="en-US" sz="1800" b="1" dirty="0" smtClean="0">
                <a:solidFill>
                  <a:srgbClr val="0070C0"/>
                </a:solidFill>
              </a:rPr>
              <a:t>, M.A.(Psychology), MBA (HR &amp; Finance)</a:t>
            </a:r>
          </a:p>
        </p:txBody>
      </p:sp>
      <p:sp>
        <p:nvSpPr>
          <p:cNvPr id="4" name="Date Placeholder 3"/>
          <p:cNvSpPr>
            <a:spLocks noGrp="1"/>
          </p:cNvSpPr>
          <p:nvPr>
            <p:ph type="dt" sz="half" idx="10"/>
          </p:nvPr>
        </p:nvSpPr>
        <p:spPr/>
        <p:txBody>
          <a:bodyPr/>
          <a:lstStyle/>
          <a:p>
            <a:fld id="{EFB64D0E-F712-492B-8FAA-4CFE129D22F2}" type="datetime3">
              <a:rPr lang="en-US" smtClean="0"/>
              <a:pPr/>
              <a:t>26 August 2016</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48</a:t>
            </a:fld>
            <a:endParaRPr lang="en-US"/>
          </a:p>
        </p:txBody>
      </p:sp>
      <p:sp>
        <p:nvSpPr>
          <p:cNvPr id="6" name="Footer Placeholder 5"/>
          <p:cNvSpPr>
            <a:spLocks noGrp="1"/>
          </p:cNvSpPr>
          <p:nvPr>
            <p:ph type="ftr" sz="quarter" idx="11"/>
          </p:nvPr>
        </p:nvSpPr>
        <p:spPr/>
        <p:txBody>
          <a:bodyPr/>
          <a:lstStyle/>
          <a:p>
            <a:r>
              <a:rPr lang="en-US" smtClean="0"/>
              <a:t>Prof.Bhusari, ACA Behavior School. M-9325595378</a:t>
            </a:r>
            <a:endParaRPr lang="en-US"/>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a:bodyPr>
          <a:lstStyle/>
          <a:p>
            <a:r>
              <a:rPr lang="en-US" sz="3000" dirty="0" smtClean="0"/>
              <a:t>HCF &amp; LCM - Rules</a:t>
            </a:r>
            <a:endParaRPr lang="en-US" sz="3000" dirty="0"/>
          </a:p>
        </p:txBody>
      </p:sp>
      <p:sp>
        <p:nvSpPr>
          <p:cNvPr id="3" name="Content Placeholder 2"/>
          <p:cNvSpPr>
            <a:spLocks noGrp="1"/>
          </p:cNvSpPr>
          <p:nvPr>
            <p:ph idx="1"/>
          </p:nvPr>
        </p:nvSpPr>
        <p:spPr>
          <a:xfrm>
            <a:off x="457200" y="914400"/>
            <a:ext cx="8229600" cy="5791200"/>
          </a:xfrm>
        </p:spPr>
        <p:txBody>
          <a:bodyPr>
            <a:normAutofit fontScale="92500" lnSpcReduction="20000"/>
          </a:bodyPr>
          <a:lstStyle/>
          <a:p>
            <a:pPr>
              <a:buFont typeface="Wingdings" pitchFamily="2" charset="2"/>
              <a:buChar char="§"/>
            </a:pPr>
            <a:r>
              <a:rPr lang="en-US" sz="2200" b="1" dirty="0" smtClean="0"/>
              <a:t>Factorization: A number is exactly divisible by some numbers. See the example,</a:t>
            </a:r>
          </a:p>
          <a:p>
            <a:pPr>
              <a:buNone/>
            </a:pPr>
            <a:r>
              <a:rPr lang="en-US" sz="2200" dirty="0" smtClean="0"/>
              <a:t>Q. EXAMPLES:  6 = 3 X 2, (3 &amp; 2 are factors and 6 is multiple) </a:t>
            </a:r>
            <a:br>
              <a:rPr lang="en-US" sz="2200" dirty="0" smtClean="0"/>
            </a:br>
            <a:r>
              <a:rPr lang="en-US" sz="2200" dirty="0" smtClean="0"/>
              <a:t>                       16 = 8 X 2  or 4x2x2 or 2x2x2x2</a:t>
            </a:r>
          </a:p>
          <a:p>
            <a:pPr>
              <a:buFont typeface="Wingdings" pitchFamily="2" charset="2"/>
              <a:buChar char="§"/>
            </a:pPr>
            <a:r>
              <a:rPr lang="en-US" sz="2400" dirty="0" smtClean="0"/>
              <a:t>The H.C.F. of two or more than two numbers is the </a:t>
            </a:r>
            <a:r>
              <a:rPr lang="en-US" sz="2400" b="1" dirty="0" smtClean="0"/>
              <a:t>highest common factor</a:t>
            </a:r>
            <a:r>
              <a:rPr lang="en-US" sz="2400" dirty="0" smtClean="0"/>
              <a:t> that divided each of them exactly.</a:t>
            </a:r>
          </a:p>
          <a:p>
            <a:pPr>
              <a:buNone/>
            </a:pPr>
            <a:r>
              <a:rPr lang="en-US" sz="2200" dirty="0" smtClean="0"/>
              <a:t>Q. What is the HCF of 6 and 16?</a:t>
            </a:r>
          </a:p>
          <a:p>
            <a:pPr>
              <a:buNone/>
            </a:pPr>
            <a:r>
              <a:rPr lang="en-US" sz="2200" dirty="0" smtClean="0"/>
              <a:t>		A.3	</a:t>
            </a:r>
            <a:r>
              <a:rPr lang="en-US" sz="2200" b="1" dirty="0" smtClean="0"/>
              <a:t>B</a:t>
            </a:r>
            <a:r>
              <a:rPr lang="en-US" sz="2200" dirty="0" smtClean="0"/>
              <a:t>.2	C.8	D.48 </a:t>
            </a:r>
          </a:p>
          <a:p>
            <a:pPr>
              <a:buFont typeface="Wingdings" pitchFamily="2" charset="2"/>
              <a:buChar char="§"/>
            </a:pPr>
            <a:r>
              <a:rPr lang="en-US" sz="2200" dirty="0" smtClean="0"/>
              <a:t>The L.C.M. of two or more than two numbers is the </a:t>
            </a:r>
            <a:r>
              <a:rPr lang="en-US" sz="2200" b="1" dirty="0" smtClean="0"/>
              <a:t>lowest common multiple </a:t>
            </a:r>
            <a:r>
              <a:rPr lang="en-US" sz="2200" dirty="0" smtClean="0"/>
              <a:t>to which exact division is possible by all factors, given numbers and HCF. </a:t>
            </a:r>
          </a:p>
          <a:p>
            <a:pPr>
              <a:buNone/>
            </a:pPr>
            <a:r>
              <a:rPr lang="en-US" sz="2200" dirty="0" smtClean="0"/>
              <a:t>Q. What is the LCM of 6 and 16?</a:t>
            </a:r>
          </a:p>
          <a:p>
            <a:pPr>
              <a:buNone/>
            </a:pPr>
            <a:r>
              <a:rPr lang="en-US" sz="2200" dirty="0" smtClean="0"/>
              <a:t>		A.3	B.2	C.8	</a:t>
            </a:r>
            <a:r>
              <a:rPr lang="en-US" sz="2200" b="1" dirty="0" smtClean="0"/>
              <a:t>D</a:t>
            </a:r>
            <a:r>
              <a:rPr lang="en-US" sz="2200" dirty="0" smtClean="0"/>
              <a:t>.48</a:t>
            </a:r>
          </a:p>
          <a:p>
            <a:pPr>
              <a:buFont typeface="Wingdings" pitchFamily="2" charset="2"/>
              <a:buChar char="§"/>
            </a:pPr>
            <a:r>
              <a:rPr lang="en-US" sz="2200" dirty="0" smtClean="0"/>
              <a:t>The product of HCF &amp; LCM is equal to product of all its exact factors. </a:t>
            </a:r>
          </a:p>
          <a:p>
            <a:pPr>
              <a:buNone/>
            </a:pPr>
            <a:r>
              <a:rPr lang="en-US" sz="2200" dirty="0" smtClean="0"/>
              <a:t>Q. What is the product of HCF and LCM of 6 &amp; 16?</a:t>
            </a:r>
          </a:p>
          <a:p>
            <a:pPr>
              <a:buNone/>
            </a:pPr>
            <a:r>
              <a:rPr lang="en-US" sz="2200" dirty="0" smtClean="0"/>
              <a:t>		 A.24	</a:t>
            </a:r>
            <a:r>
              <a:rPr lang="en-US" sz="2200" b="1" dirty="0" smtClean="0"/>
              <a:t>B</a:t>
            </a:r>
            <a:r>
              <a:rPr lang="en-US" sz="2200" dirty="0" smtClean="0"/>
              <a:t>.96	C.72	D.48</a:t>
            </a:r>
          </a:p>
          <a:p>
            <a:pPr>
              <a:buFont typeface="Wingdings" pitchFamily="2" charset="2"/>
              <a:buChar char="§"/>
            </a:pPr>
            <a:r>
              <a:rPr lang="en-US" sz="2200" dirty="0" smtClean="0"/>
              <a:t>The HCF of any two natural numbers in which one is prime, is 1. </a:t>
            </a:r>
          </a:p>
          <a:p>
            <a:pPr>
              <a:buNone/>
            </a:pPr>
            <a:r>
              <a:rPr lang="en-US" sz="2200" dirty="0" smtClean="0"/>
              <a:t>Q. Calculate the HCF of 0.9 and 3, it is</a:t>
            </a:r>
          </a:p>
          <a:p>
            <a:pPr>
              <a:buNone/>
            </a:pPr>
            <a:r>
              <a:rPr lang="en-US" sz="2200" dirty="0" smtClean="0"/>
              <a:t>		A. 1    B. 0.1	</a:t>
            </a:r>
            <a:r>
              <a:rPr lang="en-US" sz="2200" b="1" dirty="0" smtClean="0"/>
              <a:t>C.</a:t>
            </a:r>
            <a:r>
              <a:rPr lang="en-US" sz="2200" dirty="0" smtClean="0"/>
              <a:t> 3	D. 0.3</a:t>
            </a:r>
            <a:endParaRPr lang="en-US" sz="2200" dirty="0"/>
          </a:p>
        </p:txBody>
      </p:sp>
      <p:sp>
        <p:nvSpPr>
          <p:cNvPr id="4" name="Date Placeholder 3"/>
          <p:cNvSpPr>
            <a:spLocks noGrp="1"/>
          </p:cNvSpPr>
          <p:nvPr>
            <p:ph type="dt" sz="half" idx="10"/>
          </p:nvPr>
        </p:nvSpPr>
        <p:spPr/>
        <p:txBody>
          <a:bodyPr/>
          <a:lstStyle/>
          <a:p>
            <a:fld id="{2CB71830-737D-4937-A3EE-5FAD852C853A}" type="datetime3">
              <a:rPr lang="en-US" smtClean="0"/>
              <a:pPr/>
              <a:t>26 August 2016</a:t>
            </a:fld>
            <a:endParaRPr lang="en-US" dirty="0"/>
          </a:p>
        </p:txBody>
      </p:sp>
      <p:sp>
        <p:nvSpPr>
          <p:cNvPr id="5" name="Footer Placeholder 4"/>
          <p:cNvSpPr>
            <a:spLocks noGrp="1"/>
          </p:cNvSpPr>
          <p:nvPr>
            <p:ph type="ftr" sz="quarter" idx="11"/>
          </p:nvPr>
        </p:nvSpPr>
        <p:spPr/>
        <p:txBody>
          <a:bodyPr/>
          <a:lstStyle/>
          <a:p>
            <a:r>
              <a:rPr lang="en-US" smtClean="0"/>
              <a:t>Prof.Bhusari, ACA Behavior School. M-9325595378</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49</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r>
              <a:rPr lang="en-US" sz="3000" b="1" dirty="0" smtClean="0">
                <a:solidFill>
                  <a:srgbClr val="FF0000"/>
                </a:solidFill>
              </a:rPr>
              <a:t>Percentage Cognition</a:t>
            </a:r>
            <a:endParaRPr lang="en-US" sz="3000" b="1" dirty="0">
              <a:solidFill>
                <a:srgbClr val="FF0000"/>
              </a:solidFill>
            </a:endParaRPr>
          </a:p>
        </p:txBody>
      </p:sp>
      <p:sp>
        <p:nvSpPr>
          <p:cNvPr id="3" name="Content Placeholder 2"/>
          <p:cNvSpPr>
            <a:spLocks noGrp="1"/>
          </p:cNvSpPr>
          <p:nvPr>
            <p:ph idx="1"/>
          </p:nvPr>
        </p:nvSpPr>
        <p:spPr>
          <a:xfrm>
            <a:off x="152400" y="762000"/>
            <a:ext cx="8763000" cy="5562600"/>
          </a:xfrm>
        </p:spPr>
        <p:txBody>
          <a:bodyPr>
            <a:normAutofit/>
          </a:bodyPr>
          <a:lstStyle/>
          <a:p>
            <a:pPr>
              <a:buNone/>
            </a:pPr>
            <a:r>
              <a:rPr lang="en-US" sz="2600" dirty="0" smtClean="0"/>
              <a:t>Q: Suppose you bought luggage bag and the printed price was Rs700/-. You paid total bill of Rs763. What is the sales tax rate in this city? </a:t>
            </a:r>
          </a:p>
          <a:p>
            <a:pPr lvl="0">
              <a:buNone/>
            </a:pPr>
            <a:r>
              <a:rPr lang="en-US" sz="2600" dirty="0" smtClean="0"/>
              <a:t>	A. 10%		B. 9%		C.20%		D. 19%</a:t>
            </a:r>
          </a:p>
          <a:p>
            <a:pPr lvl="0">
              <a:buNone/>
            </a:pPr>
            <a:r>
              <a:rPr lang="en-US" sz="2600" dirty="0" smtClean="0"/>
              <a:t>Cognition: </a:t>
            </a:r>
            <a:r>
              <a:rPr lang="en-US" sz="2600" dirty="0" smtClean="0">
                <a:solidFill>
                  <a:schemeClr val="bg1"/>
                </a:solidFill>
              </a:rPr>
              <a:t>1. Sales tax is extra and charged on price. Hence</a:t>
            </a:r>
          </a:p>
          <a:p>
            <a:pPr lvl="0">
              <a:buNone/>
            </a:pPr>
            <a:r>
              <a:rPr lang="en-US" sz="2600" dirty="0" smtClean="0">
                <a:solidFill>
                  <a:schemeClr val="bg1"/>
                </a:solidFill>
              </a:rPr>
              <a:t>	               2. Sales tax = Bill – Price = 63</a:t>
            </a:r>
          </a:p>
          <a:p>
            <a:pPr lvl="0">
              <a:buNone/>
            </a:pPr>
            <a:r>
              <a:rPr lang="en-US" sz="2600" dirty="0" smtClean="0">
                <a:solidFill>
                  <a:schemeClr val="bg1"/>
                </a:solidFill>
              </a:rPr>
              <a:t>                    3. Sales tax rate = (Tax/ price) x 100 = 9%</a:t>
            </a:r>
          </a:p>
          <a:p>
            <a:pPr>
              <a:buNone/>
            </a:pPr>
            <a:r>
              <a:rPr lang="en-US" sz="2600" dirty="0" smtClean="0"/>
              <a:t>Q: 0.2 is what percent of 50?</a:t>
            </a:r>
          </a:p>
          <a:p>
            <a:pPr>
              <a:buNone/>
            </a:pPr>
            <a:r>
              <a:rPr lang="en-US" sz="2600" dirty="0" smtClean="0"/>
              <a:t>	A)20% 		B)4% 		C)0.4%	D)40%</a:t>
            </a:r>
          </a:p>
          <a:p>
            <a:pPr>
              <a:buNone/>
            </a:pPr>
            <a:r>
              <a:rPr lang="en-US" sz="2600" dirty="0" smtClean="0"/>
              <a:t> Cognition: </a:t>
            </a:r>
            <a:r>
              <a:rPr lang="en-US" sz="2600" dirty="0" smtClean="0">
                <a:solidFill>
                  <a:schemeClr val="bg1"/>
                </a:solidFill>
              </a:rPr>
              <a:t>1. Two is 2% of 100 therefore</a:t>
            </a:r>
          </a:p>
          <a:p>
            <a:pPr>
              <a:buNone/>
            </a:pPr>
            <a:r>
              <a:rPr lang="en-US" sz="2600" dirty="0" smtClean="0">
                <a:solidFill>
                  <a:schemeClr val="bg1"/>
                </a:solidFill>
              </a:rPr>
              <a:t>                     2. Two is 4% of 50, hence</a:t>
            </a:r>
          </a:p>
          <a:p>
            <a:pPr>
              <a:buNone/>
            </a:pPr>
            <a:r>
              <a:rPr lang="en-US" sz="2600" dirty="0" smtClean="0">
                <a:solidFill>
                  <a:schemeClr val="bg1"/>
                </a:solidFill>
              </a:rPr>
              <a:t>                     3. 0.2 is 0.4% of 50.</a:t>
            </a:r>
          </a:p>
          <a:p>
            <a:pPr>
              <a:buNone/>
            </a:pPr>
            <a:endParaRPr lang="en-US" sz="2600" dirty="0" smtClean="0"/>
          </a:p>
          <a:p>
            <a:pPr>
              <a:buNone/>
            </a:pPr>
            <a:endParaRPr lang="en-US" sz="2200" b="1" dirty="0"/>
          </a:p>
        </p:txBody>
      </p:sp>
      <p:sp>
        <p:nvSpPr>
          <p:cNvPr id="4" name="Date Placeholder 3"/>
          <p:cNvSpPr>
            <a:spLocks noGrp="1"/>
          </p:cNvSpPr>
          <p:nvPr>
            <p:ph type="dt" sz="half" idx="10"/>
          </p:nvPr>
        </p:nvSpPr>
        <p:spPr/>
        <p:txBody>
          <a:bodyPr/>
          <a:lstStyle/>
          <a:p>
            <a:fld id="{5B20D074-1D03-43EF-932E-BB5A93872880}" type="datetime3">
              <a:rPr lang="en-US" smtClean="0"/>
              <a:pPr/>
              <a:t>26 August 2016</a:t>
            </a:fld>
            <a:endParaRPr lang="en-US"/>
          </a:p>
        </p:txBody>
      </p:sp>
      <p:sp>
        <p:nvSpPr>
          <p:cNvPr id="5" name="Footer Placeholder 4"/>
          <p:cNvSpPr>
            <a:spLocks noGrp="1"/>
          </p:cNvSpPr>
          <p:nvPr>
            <p:ph type="ftr" sz="quarter" idx="11"/>
          </p:nvPr>
        </p:nvSpPr>
        <p:spPr/>
        <p:txBody>
          <a:bodyPr/>
          <a:lstStyle/>
          <a:p>
            <a:r>
              <a:rPr lang="en-US" smtClean="0"/>
              <a:t>Prof.Bhusari, ACA Behavior School. M-9325595378</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5</a:t>
            </a:fld>
            <a:endParaRPr lang="en-US"/>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r>
              <a:rPr lang="en-US" sz="3000" dirty="0" smtClean="0"/>
              <a:t>HCF &amp; LCM - Rules</a:t>
            </a:r>
            <a:endParaRPr lang="en-US" sz="3000" dirty="0"/>
          </a:p>
        </p:txBody>
      </p:sp>
      <p:sp>
        <p:nvSpPr>
          <p:cNvPr id="3" name="Content Placeholder 2"/>
          <p:cNvSpPr>
            <a:spLocks noGrp="1"/>
          </p:cNvSpPr>
          <p:nvPr>
            <p:ph idx="1"/>
          </p:nvPr>
        </p:nvSpPr>
        <p:spPr>
          <a:xfrm>
            <a:off x="457200" y="838200"/>
            <a:ext cx="8229600" cy="5287963"/>
          </a:xfrm>
        </p:spPr>
        <p:txBody>
          <a:bodyPr>
            <a:normAutofit/>
          </a:bodyPr>
          <a:lstStyle/>
          <a:p>
            <a:pPr>
              <a:buNone/>
            </a:pPr>
            <a:r>
              <a:rPr lang="en-US" sz="2200" dirty="0" smtClean="0"/>
              <a:t>Q. Calculate the HCF &amp; LCM of 2/3 and 3/5?</a:t>
            </a:r>
          </a:p>
          <a:p>
            <a:pPr>
              <a:buNone/>
            </a:pPr>
            <a:r>
              <a:rPr lang="en-US" sz="2200" dirty="0" smtClean="0"/>
              <a:t>		</a:t>
            </a:r>
            <a:r>
              <a:rPr lang="en-US" sz="2200" b="1" dirty="0" smtClean="0"/>
              <a:t>A. </a:t>
            </a:r>
            <a:r>
              <a:rPr lang="en-US" sz="2200" dirty="0" smtClean="0"/>
              <a:t>1/15 &amp; 6			B. 5/8 &amp; 15	</a:t>
            </a:r>
          </a:p>
          <a:p>
            <a:pPr>
              <a:buNone/>
            </a:pPr>
            <a:r>
              <a:rPr lang="en-US" sz="2200" dirty="0" smtClean="0"/>
              <a:t>		C. 6/1 &amp; 1/15 			D. None of three</a:t>
            </a:r>
          </a:p>
          <a:p>
            <a:pPr>
              <a:buNone/>
            </a:pPr>
            <a:r>
              <a:rPr lang="en-US" sz="2200" dirty="0" smtClean="0"/>
              <a:t>Q. Calculate the HCF &amp; LCM of 0.5 and 0.15?</a:t>
            </a:r>
          </a:p>
          <a:p>
            <a:pPr>
              <a:buNone/>
            </a:pPr>
            <a:r>
              <a:rPr lang="en-US" sz="2200" b="1" dirty="0" smtClean="0"/>
              <a:t>		</a:t>
            </a:r>
            <a:r>
              <a:rPr lang="en-US" sz="2200" dirty="0" smtClean="0"/>
              <a:t>A</a:t>
            </a:r>
            <a:r>
              <a:rPr lang="en-US" sz="2200" b="1" dirty="0" smtClean="0"/>
              <a:t>. </a:t>
            </a:r>
            <a:r>
              <a:rPr lang="en-US" sz="2200" dirty="0" smtClean="0"/>
              <a:t>0.15 &amp; 0.5			B. 0.05 &amp; 0.15	</a:t>
            </a:r>
          </a:p>
          <a:p>
            <a:pPr>
              <a:buNone/>
            </a:pPr>
            <a:r>
              <a:rPr lang="en-US" sz="2200" dirty="0" smtClean="0"/>
              <a:t>		</a:t>
            </a:r>
            <a:r>
              <a:rPr lang="en-US" sz="2200" b="1" dirty="0" smtClean="0"/>
              <a:t>C</a:t>
            </a:r>
            <a:r>
              <a:rPr lang="en-US" sz="2200" dirty="0" smtClean="0"/>
              <a:t>. 0.05 &amp; 1.5			D. None of three</a:t>
            </a:r>
          </a:p>
          <a:p>
            <a:pPr>
              <a:buNone/>
            </a:pPr>
            <a:r>
              <a:rPr lang="en-US" sz="2200" dirty="0" smtClean="0"/>
              <a:t>Q. Which fraction is greatest than others?</a:t>
            </a:r>
          </a:p>
          <a:p>
            <a:pPr>
              <a:buNone/>
            </a:pPr>
            <a:r>
              <a:rPr lang="en-US" sz="2200" dirty="0" smtClean="0"/>
              <a:t>		A.2/3		B.5/6		</a:t>
            </a:r>
            <a:r>
              <a:rPr lang="en-US" sz="2200" b="1" dirty="0" smtClean="0"/>
              <a:t>C. </a:t>
            </a:r>
            <a:r>
              <a:rPr lang="en-US" sz="2200" dirty="0" smtClean="0"/>
              <a:t>7/8		D. 10/12 </a:t>
            </a:r>
          </a:p>
          <a:p>
            <a:pPr>
              <a:buNone/>
            </a:pPr>
            <a:endParaRPr lang="en-US" sz="2200" dirty="0" smtClean="0"/>
          </a:p>
          <a:p>
            <a:pPr>
              <a:buNone/>
            </a:pPr>
            <a:r>
              <a:rPr lang="en-US" sz="2200" b="1" dirty="0" smtClean="0"/>
              <a:t>Q. Today is Monday. Both cricket and football teams played their games. The cricket team played </a:t>
            </a:r>
            <a:r>
              <a:rPr lang="en-US" sz="2200" b="1" dirty="0" smtClean="0">
                <a:solidFill>
                  <a:srgbClr val="FF0000"/>
                </a:solidFill>
              </a:rPr>
              <a:t>every 3</a:t>
            </a:r>
            <a:r>
              <a:rPr lang="en-US" sz="2200" b="1" baseline="30000" dirty="0" smtClean="0">
                <a:solidFill>
                  <a:srgbClr val="FF0000"/>
                </a:solidFill>
              </a:rPr>
              <a:t>rd</a:t>
            </a:r>
            <a:r>
              <a:rPr lang="en-US" sz="2200" b="1" dirty="0" smtClean="0">
                <a:solidFill>
                  <a:srgbClr val="FF0000"/>
                </a:solidFill>
              </a:rPr>
              <a:t> day </a:t>
            </a:r>
            <a:r>
              <a:rPr lang="en-US" sz="2200" b="1" dirty="0" smtClean="0"/>
              <a:t>and football team played </a:t>
            </a:r>
            <a:r>
              <a:rPr lang="en-US" sz="2200" b="1" dirty="0" smtClean="0">
                <a:solidFill>
                  <a:srgbClr val="FF0000"/>
                </a:solidFill>
              </a:rPr>
              <a:t>every 2</a:t>
            </a:r>
            <a:r>
              <a:rPr lang="en-US" sz="2200" b="1" baseline="30000" dirty="0" smtClean="0">
                <a:solidFill>
                  <a:srgbClr val="FF0000"/>
                </a:solidFill>
              </a:rPr>
              <a:t>nd</a:t>
            </a:r>
            <a:r>
              <a:rPr lang="en-US" sz="2200" b="1" dirty="0" smtClean="0">
                <a:solidFill>
                  <a:srgbClr val="FF0000"/>
                </a:solidFill>
              </a:rPr>
              <a:t> day</a:t>
            </a:r>
            <a:r>
              <a:rPr lang="en-US" sz="2200" b="1" dirty="0" smtClean="0"/>
              <a:t>. On which day both team will </a:t>
            </a:r>
            <a:r>
              <a:rPr lang="en-US" sz="2200" i="1" dirty="0" smtClean="0">
                <a:solidFill>
                  <a:srgbClr val="FF0000"/>
                </a:solidFill>
              </a:rPr>
              <a:t>play </a:t>
            </a:r>
            <a:r>
              <a:rPr lang="en-US" sz="2200" b="1" i="1" dirty="0" smtClean="0">
                <a:solidFill>
                  <a:srgbClr val="FF0000"/>
                </a:solidFill>
              </a:rPr>
              <a:t>again</a:t>
            </a:r>
            <a:r>
              <a:rPr lang="en-US" sz="2200" b="1" dirty="0" smtClean="0"/>
              <a:t>. </a:t>
            </a:r>
            <a:r>
              <a:rPr lang="en-US" sz="1600" b="1" dirty="0" smtClean="0">
                <a:solidFill>
                  <a:schemeClr val="bg1">
                    <a:lumMod val="85000"/>
                  </a:schemeClr>
                </a:solidFill>
              </a:rPr>
              <a:t>(HCF)</a:t>
            </a:r>
          </a:p>
          <a:p>
            <a:pPr>
              <a:buNone/>
            </a:pPr>
            <a:r>
              <a:rPr lang="en-US" sz="2200" dirty="0" smtClean="0"/>
              <a:t>	A. Tuesday	</a:t>
            </a:r>
            <a:r>
              <a:rPr lang="en-US" sz="2200" b="1" dirty="0" smtClean="0"/>
              <a:t>B. </a:t>
            </a:r>
            <a:r>
              <a:rPr lang="en-US" sz="2200" dirty="0" smtClean="0"/>
              <a:t>Saturday	C. Sunday	C. Next Monday</a:t>
            </a:r>
          </a:p>
          <a:p>
            <a:pPr>
              <a:buNone/>
            </a:pPr>
            <a:endParaRPr lang="en-US" sz="2200" dirty="0"/>
          </a:p>
        </p:txBody>
      </p:sp>
      <p:sp>
        <p:nvSpPr>
          <p:cNvPr id="4" name="Date Placeholder 3"/>
          <p:cNvSpPr>
            <a:spLocks noGrp="1"/>
          </p:cNvSpPr>
          <p:nvPr>
            <p:ph type="dt" sz="half" idx="10"/>
          </p:nvPr>
        </p:nvSpPr>
        <p:spPr/>
        <p:txBody>
          <a:bodyPr/>
          <a:lstStyle/>
          <a:p>
            <a:fld id="{E3669019-FC9C-4F28-8B3C-07137039FCEA}" type="datetime3">
              <a:rPr lang="en-US" smtClean="0"/>
              <a:pPr/>
              <a:t>26 August 2016</a:t>
            </a:fld>
            <a:endParaRPr lang="en-US"/>
          </a:p>
        </p:txBody>
      </p:sp>
      <p:sp>
        <p:nvSpPr>
          <p:cNvPr id="5" name="Footer Placeholder 4"/>
          <p:cNvSpPr>
            <a:spLocks noGrp="1"/>
          </p:cNvSpPr>
          <p:nvPr>
            <p:ph type="ftr" sz="quarter" idx="11"/>
          </p:nvPr>
        </p:nvSpPr>
        <p:spPr/>
        <p:txBody>
          <a:bodyPr/>
          <a:lstStyle/>
          <a:p>
            <a:r>
              <a:rPr lang="en-US" smtClean="0"/>
              <a:t>Prof.Bhusari, ACA Behavior School. M-9325595378</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50</a:t>
            </a:fld>
            <a:endParaRPr lang="en-US"/>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Autofit/>
          </a:bodyPr>
          <a:lstStyle/>
          <a:p>
            <a:r>
              <a:rPr lang="en-US" sz="3000" dirty="0" smtClean="0"/>
              <a:t>HCF &amp; LCM</a:t>
            </a:r>
            <a:endParaRPr lang="en-US" sz="3000" dirty="0"/>
          </a:p>
        </p:txBody>
      </p:sp>
      <p:sp>
        <p:nvSpPr>
          <p:cNvPr id="3" name="Content Placeholder 2"/>
          <p:cNvSpPr>
            <a:spLocks noGrp="1"/>
          </p:cNvSpPr>
          <p:nvPr>
            <p:ph idx="1"/>
          </p:nvPr>
        </p:nvSpPr>
        <p:spPr>
          <a:xfrm>
            <a:off x="228600" y="838200"/>
            <a:ext cx="8458200" cy="5486400"/>
          </a:xfrm>
        </p:spPr>
        <p:txBody>
          <a:bodyPr>
            <a:normAutofit lnSpcReduction="10000"/>
          </a:bodyPr>
          <a:lstStyle/>
          <a:p>
            <a:pPr>
              <a:buNone/>
            </a:pPr>
            <a:r>
              <a:rPr lang="en-US" sz="2200" dirty="0" smtClean="0"/>
              <a:t>Q. What is the LCM of 6a and 8a² ?</a:t>
            </a:r>
          </a:p>
          <a:p>
            <a:pPr marL="857250" lvl="1" indent="-457200">
              <a:buNone/>
            </a:pPr>
            <a:r>
              <a:rPr lang="en-US" sz="1800" dirty="0" smtClean="0"/>
              <a:t>	</a:t>
            </a:r>
            <a:r>
              <a:rPr lang="en-US" sz="2200" dirty="0" smtClean="0"/>
              <a:t>A.2a²   		B. 12a²   	C</a:t>
            </a:r>
            <a:r>
              <a:rPr lang="en-US" sz="2200" b="1" dirty="0" smtClean="0"/>
              <a:t>. </a:t>
            </a:r>
            <a:r>
              <a:rPr lang="en-US" sz="2200" dirty="0" smtClean="0"/>
              <a:t>24a²  	D. 48a² </a:t>
            </a:r>
          </a:p>
          <a:p>
            <a:pPr marL="457200" indent="-457200">
              <a:buNone/>
            </a:pPr>
            <a:r>
              <a:rPr lang="en-US" sz="2200" dirty="0" smtClean="0"/>
              <a:t>Q. Six bells commence ringing together and rang at intervals of 2, 4, 6, 8 10 and 12 seconds respectively. In 6 minutes, how many times do they </a:t>
            </a:r>
            <a:r>
              <a:rPr lang="en-US" sz="2200" dirty="0" smtClean="0">
                <a:solidFill>
                  <a:srgbClr val="FF0000"/>
                </a:solidFill>
              </a:rPr>
              <a:t>3</a:t>
            </a:r>
            <a:r>
              <a:rPr lang="en-US" sz="2200" baseline="30000" dirty="0" smtClean="0">
                <a:solidFill>
                  <a:srgbClr val="FF0000"/>
                </a:solidFill>
              </a:rPr>
              <a:t>rd</a:t>
            </a:r>
            <a:r>
              <a:rPr lang="en-US" sz="2200" dirty="0" smtClean="0">
                <a:solidFill>
                  <a:srgbClr val="FF0000"/>
                </a:solidFill>
              </a:rPr>
              <a:t> &amp; 6</a:t>
            </a:r>
            <a:r>
              <a:rPr lang="en-US" sz="2200" baseline="30000" dirty="0" smtClean="0">
                <a:solidFill>
                  <a:srgbClr val="FF0000"/>
                </a:solidFill>
              </a:rPr>
              <a:t>th</a:t>
            </a:r>
            <a:r>
              <a:rPr lang="en-US" sz="2200" dirty="0" smtClean="0">
                <a:solidFill>
                  <a:srgbClr val="FF0000"/>
                </a:solidFill>
              </a:rPr>
              <a:t> bells will ring together</a:t>
            </a:r>
            <a:r>
              <a:rPr lang="en-US" sz="2200" b="1" i="1" dirty="0" smtClean="0">
                <a:solidFill>
                  <a:srgbClr val="FF0000"/>
                </a:solidFill>
              </a:rPr>
              <a:t>? </a:t>
            </a:r>
            <a:r>
              <a:rPr lang="en-US" sz="2000" b="1" i="1" dirty="0" smtClean="0">
                <a:solidFill>
                  <a:schemeClr val="bg1"/>
                </a:solidFill>
              </a:rPr>
              <a:t>(Example of LCM)</a:t>
            </a:r>
            <a:endParaRPr lang="en-US" sz="2200" b="1" i="1" dirty="0" smtClean="0">
              <a:solidFill>
                <a:schemeClr val="bg1"/>
              </a:solidFill>
            </a:endParaRPr>
          </a:p>
          <a:p>
            <a:pPr marL="457200" indent="-457200">
              <a:buNone/>
            </a:pPr>
            <a:r>
              <a:rPr lang="en-US" sz="2200" dirty="0" smtClean="0"/>
              <a:t>		A. 91		B. 90		C. 60		D.30</a:t>
            </a:r>
          </a:p>
          <a:p>
            <a:pPr marL="457200" indent="-457200">
              <a:buNone/>
            </a:pPr>
            <a:r>
              <a:rPr lang="en-US" sz="2200" dirty="0" smtClean="0"/>
              <a:t>Q. </a:t>
            </a:r>
            <a:r>
              <a:rPr lang="en-US" sz="2400" dirty="0" smtClean="0"/>
              <a:t>The ratio of two numbers is 3 : 4 and their H.C.F. is 4. Their L.C.M. is:</a:t>
            </a:r>
            <a:endParaRPr lang="en-US" sz="2200" dirty="0" smtClean="0"/>
          </a:p>
          <a:p>
            <a:pPr marL="457200" indent="-457200">
              <a:buNone/>
            </a:pPr>
            <a:r>
              <a:rPr lang="en-US" sz="2200" dirty="0" smtClean="0"/>
              <a:t>		A. 12		B. 16		C. 24		D.48</a:t>
            </a:r>
          </a:p>
          <a:p>
            <a:pPr marL="457200" indent="-457200">
              <a:buNone/>
            </a:pPr>
            <a:r>
              <a:rPr lang="en-US" sz="2200" dirty="0" smtClean="0"/>
              <a:t>Q. Three number are in the ratio of 3 : 4 : 5 and their L.C.M. is 2400. Their H.C.F. will be </a:t>
            </a:r>
          </a:p>
          <a:p>
            <a:pPr marL="457200" indent="-457200">
              <a:buNone/>
            </a:pPr>
            <a:r>
              <a:rPr lang="en-US" sz="2200" dirty="0" smtClean="0"/>
              <a:t>		A. 30		B. 40		C. 60		D.80</a:t>
            </a:r>
          </a:p>
          <a:p>
            <a:pPr marL="457200" indent="-457200">
              <a:buNone/>
            </a:pPr>
            <a:r>
              <a:rPr lang="en-US" sz="2200" dirty="0" smtClean="0"/>
              <a:t>Q. </a:t>
            </a:r>
            <a:r>
              <a:rPr lang="en-US" sz="2400" dirty="0" smtClean="0"/>
              <a:t>The L.C.M. of two numbers is 48. The numbers are in the ratio 2 : 3. Then sum of the number is:</a:t>
            </a:r>
          </a:p>
          <a:p>
            <a:pPr marL="457200" indent="-457200">
              <a:buNone/>
            </a:pPr>
            <a:r>
              <a:rPr lang="en-US" sz="2200" dirty="0" smtClean="0"/>
              <a:t>		A. 28		B. 32		C. 40		D.64</a:t>
            </a:r>
            <a:endParaRPr lang="en-US" sz="2200" dirty="0"/>
          </a:p>
        </p:txBody>
      </p:sp>
      <p:sp>
        <p:nvSpPr>
          <p:cNvPr id="4" name="Date Placeholder 3"/>
          <p:cNvSpPr>
            <a:spLocks noGrp="1"/>
          </p:cNvSpPr>
          <p:nvPr>
            <p:ph type="dt" sz="half" idx="10"/>
          </p:nvPr>
        </p:nvSpPr>
        <p:spPr/>
        <p:txBody>
          <a:bodyPr/>
          <a:lstStyle/>
          <a:p>
            <a:fld id="{F1793ADB-AB2F-410A-9D85-DE4047BE6FDB}" type="datetime3">
              <a:rPr lang="en-US" smtClean="0"/>
              <a:pPr/>
              <a:t>26 August 2016</a:t>
            </a:fld>
            <a:endParaRPr lang="en-US"/>
          </a:p>
        </p:txBody>
      </p:sp>
      <p:sp>
        <p:nvSpPr>
          <p:cNvPr id="5" name="Footer Placeholder 4"/>
          <p:cNvSpPr>
            <a:spLocks noGrp="1"/>
          </p:cNvSpPr>
          <p:nvPr>
            <p:ph type="ftr" sz="quarter" idx="11"/>
          </p:nvPr>
        </p:nvSpPr>
        <p:spPr/>
        <p:txBody>
          <a:bodyPr/>
          <a:lstStyle/>
          <a:p>
            <a:r>
              <a:rPr lang="en-US" smtClean="0"/>
              <a:t>Prof.Bhusari, ACA Behavior School. M-9325595378</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51</a:t>
            </a:fld>
            <a:endParaRPr lang="en-US"/>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Autofit/>
          </a:bodyPr>
          <a:lstStyle/>
          <a:p>
            <a:r>
              <a:rPr lang="en-US" sz="3000" smtClean="0"/>
              <a:t>Logical Questions - HCF </a:t>
            </a:r>
            <a:r>
              <a:rPr lang="en-US" sz="3000" dirty="0" smtClean="0"/>
              <a:t>&amp; LCM</a:t>
            </a:r>
            <a:endParaRPr lang="en-US" sz="3000" dirty="0"/>
          </a:p>
        </p:txBody>
      </p:sp>
      <p:sp>
        <p:nvSpPr>
          <p:cNvPr id="3" name="Content Placeholder 2"/>
          <p:cNvSpPr>
            <a:spLocks noGrp="1"/>
          </p:cNvSpPr>
          <p:nvPr>
            <p:ph idx="1"/>
          </p:nvPr>
        </p:nvSpPr>
        <p:spPr>
          <a:xfrm>
            <a:off x="228600" y="838200"/>
            <a:ext cx="8458200" cy="5486400"/>
          </a:xfrm>
        </p:spPr>
        <p:txBody>
          <a:bodyPr>
            <a:normAutofit/>
          </a:bodyPr>
          <a:lstStyle/>
          <a:p>
            <a:pPr lvl="0">
              <a:buNone/>
            </a:pPr>
            <a:r>
              <a:rPr lang="en-US" sz="2400" dirty="0" smtClean="0"/>
              <a:t>Q. There are three friends Ramesh, Mahesh &amp; Dinesh; working alone they can complete a piece of work in 20,30 and 40 days respectively. When all three of them will work together they will complete the work in how many days?</a:t>
            </a:r>
          </a:p>
          <a:p>
            <a:pPr>
              <a:buNone/>
            </a:pPr>
            <a:endParaRPr lang="en-US" sz="2200" dirty="0"/>
          </a:p>
        </p:txBody>
      </p:sp>
      <p:sp>
        <p:nvSpPr>
          <p:cNvPr id="4" name="Date Placeholder 3"/>
          <p:cNvSpPr>
            <a:spLocks noGrp="1"/>
          </p:cNvSpPr>
          <p:nvPr>
            <p:ph type="dt" sz="half" idx="10"/>
          </p:nvPr>
        </p:nvSpPr>
        <p:spPr/>
        <p:txBody>
          <a:bodyPr/>
          <a:lstStyle/>
          <a:p>
            <a:fld id="{F1793ADB-AB2F-410A-9D85-DE4047BE6FDB}" type="datetime3">
              <a:rPr lang="en-US" smtClean="0"/>
              <a:pPr/>
              <a:t>26 August 2016</a:t>
            </a:fld>
            <a:endParaRPr lang="en-US"/>
          </a:p>
        </p:txBody>
      </p:sp>
      <p:sp>
        <p:nvSpPr>
          <p:cNvPr id="5" name="Footer Placeholder 4"/>
          <p:cNvSpPr>
            <a:spLocks noGrp="1"/>
          </p:cNvSpPr>
          <p:nvPr>
            <p:ph type="ftr" sz="quarter" idx="11"/>
          </p:nvPr>
        </p:nvSpPr>
        <p:spPr/>
        <p:txBody>
          <a:bodyPr/>
          <a:lstStyle/>
          <a:p>
            <a:r>
              <a:rPr lang="en-US" smtClean="0"/>
              <a:t>Prof.Bhusari, ACA Behavior School. M-9325595378</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52</a:t>
            </a:fld>
            <a:endParaRPr lang="en-US"/>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26162"/>
          </a:xfrm>
        </p:spPr>
        <p:txBody>
          <a:bodyPr/>
          <a:lstStyle/>
          <a:p>
            <a:r>
              <a:rPr lang="en-US" dirty="0" smtClean="0"/>
              <a:t>THANK YOU </a:t>
            </a:r>
            <a:br>
              <a:rPr lang="en-US" dirty="0" smtClean="0"/>
            </a:br>
            <a:r>
              <a:rPr lang="en-US" dirty="0" smtClean="0"/>
              <a:t/>
            </a:r>
            <a:br>
              <a:rPr lang="en-US" dirty="0" smtClean="0"/>
            </a:br>
            <a:r>
              <a:rPr lang="en-US" dirty="0" smtClean="0">
                <a:hlinkClick r:id="rId2" action="ppaction://hlinkfile"/>
              </a:rPr>
              <a:t>AND </a:t>
            </a:r>
            <a:r>
              <a:rPr lang="en-US" dirty="0" smtClean="0"/>
              <a:t/>
            </a:r>
            <a:br>
              <a:rPr lang="en-US" dirty="0" smtClean="0"/>
            </a:br>
            <a:r>
              <a:rPr lang="en-US" dirty="0" smtClean="0"/>
              <a:t/>
            </a:r>
            <a:br>
              <a:rPr lang="en-US" dirty="0" smtClean="0"/>
            </a:br>
            <a:r>
              <a:rPr lang="en-US" sz="4000" dirty="0" smtClean="0"/>
              <a:t>WELCOME TO ACA BEHAVIOR SCHOOL FOR FURTHER LEARNING</a:t>
            </a:r>
            <a:endParaRPr lang="en-US" sz="4000"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53</a:t>
            </a:fld>
            <a:endParaRPr lang="en-US"/>
          </a:p>
        </p:txBody>
      </p:sp>
      <p:sp>
        <p:nvSpPr>
          <p:cNvPr id="4" name="Date Placeholder 3"/>
          <p:cNvSpPr>
            <a:spLocks noGrp="1"/>
          </p:cNvSpPr>
          <p:nvPr>
            <p:ph type="dt" sz="half" idx="10"/>
          </p:nvPr>
        </p:nvSpPr>
        <p:spPr/>
        <p:txBody>
          <a:bodyPr/>
          <a:lstStyle/>
          <a:p>
            <a:fld id="{AC8569B1-9F30-4873-A302-B1825744F706}" type="datetime3">
              <a:rPr lang="en-US" smtClean="0"/>
              <a:pPr/>
              <a:t>26 August 2016</a:t>
            </a:fld>
            <a:endParaRPr lang="en-US"/>
          </a:p>
        </p:txBody>
      </p:sp>
      <p:sp>
        <p:nvSpPr>
          <p:cNvPr id="6" name="Footer Placeholder 5"/>
          <p:cNvSpPr>
            <a:spLocks noGrp="1"/>
          </p:cNvSpPr>
          <p:nvPr>
            <p:ph type="ftr" sz="quarter" idx="11"/>
          </p:nvPr>
        </p:nvSpPr>
        <p:spPr/>
        <p:txBody>
          <a:bodyPr/>
          <a:lstStyle/>
          <a:p>
            <a:r>
              <a:rPr lang="en-US" smtClean="0"/>
              <a:t>Prof.Bhusari, ACA Behavior School. M-9325595378</a:t>
            </a:r>
            <a:endParaRPr lang="en-US"/>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Numerical Ability</a:t>
            </a:r>
            <a:endParaRPr lang="en-US" dirty="0"/>
          </a:p>
        </p:txBody>
      </p:sp>
      <p:sp>
        <p:nvSpPr>
          <p:cNvPr id="3" name="Subtitle 2"/>
          <p:cNvSpPr>
            <a:spLocks noGrp="1"/>
          </p:cNvSpPr>
          <p:nvPr>
            <p:ph type="subTitle" idx="1"/>
          </p:nvPr>
        </p:nvSpPr>
        <p:spPr/>
        <p:txBody>
          <a:bodyPr>
            <a:normAutofit fontScale="92500" lnSpcReduction="10000"/>
          </a:bodyPr>
          <a:lstStyle/>
          <a:p>
            <a:r>
              <a:rPr lang="en-US" b="1" dirty="0" smtClean="0">
                <a:solidFill>
                  <a:srgbClr val="FF0000"/>
                </a:solidFill>
              </a:rPr>
              <a:t>Session 6. Permutation &amp; Combination</a:t>
            </a:r>
          </a:p>
          <a:p>
            <a:r>
              <a:rPr lang="en-US" sz="4100" dirty="0" smtClean="0">
                <a:solidFill>
                  <a:srgbClr val="0070C0"/>
                </a:solidFill>
              </a:rPr>
              <a:t>By ACA BEHAVIOR SCHOOL</a:t>
            </a:r>
          </a:p>
          <a:p>
            <a:r>
              <a:rPr lang="en-US" sz="1800" dirty="0" smtClean="0">
                <a:solidFill>
                  <a:srgbClr val="0070C0"/>
                </a:solidFill>
              </a:rPr>
              <a:t>Prof. SHANKAR BHUSARI </a:t>
            </a:r>
          </a:p>
          <a:p>
            <a:r>
              <a:rPr lang="en-US" sz="1800" b="1" dirty="0" smtClean="0">
                <a:solidFill>
                  <a:srgbClr val="0070C0"/>
                </a:solidFill>
              </a:rPr>
              <a:t>(</a:t>
            </a:r>
            <a:r>
              <a:rPr lang="en-US" sz="1800" b="1" dirty="0" err="1" smtClean="0">
                <a:solidFill>
                  <a:srgbClr val="0070C0"/>
                </a:solidFill>
              </a:rPr>
              <a:t>BSc</a:t>
            </a:r>
            <a:r>
              <a:rPr lang="en-US" sz="1800" b="1" dirty="0" smtClean="0">
                <a:solidFill>
                  <a:srgbClr val="0070C0"/>
                </a:solidFill>
              </a:rPr>
              <a:t>, M.A.(Psychology), MBA (HR &amp; Finance)</a:t>
            </a:r>
          </a:p>
        </p:txBody>
      </p:sp>
      <p:sp>
        <p:nvSpPr>
          <p:cNvPr id="4" name="Date Placeholder 3"/>
          <p:cNvSpPr>
            <a:spLocks noGrp="1"/>
          </p:cNvSpPr>
          <p:nvPr>
            <p:ph type="dt" sz="half" idx="10"/>
          </p:nvPr>
        </p:nvSpPr>
        <p:spPr/>
        <p:txBody>
          <a:bodyPr/>
          <a:lstStyle/>
          <a:p>
            <a:fld id="{EFB64D0E-F712-492B-8FAA-4CFE129D22F2}" type="datetime3">
              <a:rPr lang="en-US" smtClean="0"/>
              <a:pPr/>
              <a:t>26 August 2016</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54</a:t>
            </a:fld>
            <a:endParaRPr lang="en-US"/>
          </a:p>
        </p:txBody>
      </p:sp>
      <p:sp>
        <p:nvSpPr>
          <p:cNvPr id="6" name="Footer Placeholder 5"/>
          <p:cNvSpPr>
            <a:spLocks noGrp="1"/>
          </p:cNvSpPr>
          <p:nvPr>
            <p:ph type="ftr" sz="quarter" idx="11"/>
          </p:nvPr>
        </p:nvSpPr>
        <p:spPr/>
        <p:txBody>
          <a:bodyPr/>
          <a:lstStyle/>
          <a:p>
            <a:r>
              <a:rPr lang="en-US" smtClean="0"/>
              <a:t>Prof.Bhusari, ACA Behavior School. M-9325595378</a:t>
            </a:r>
            <a:endParaRPr lang="en-US"/>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Autofit/>
          </a:bodyPr>
          <a:lstStyle/>
          <a:p>
            <a:r>
              <a:rPr lang="en-US" sz="3000" dirty="0" smtClean="0"/>
              <a:t>Permutation &amp; Combinations -</a:t>
            </a:r>
            <a:r>
              <a:rPr lang="en-US" sz="3000" dirty="0" smtClean="0">
                <a:hlinkClick r:id="rId2" action="ppaction://hlinkfile"/>
              </a:rPr>
              <a:t>Rules</a:t>
            </a:r>
            <a:endParaRPr lang="en-US" sz="3000" dirty="0"/>
          </a:p>
        </p:txBody>
      </p:sp>
      <p:sp>
        <p:nvSpPr>
          <p:cNvPr id="3" name="Content Placeholder 2"/>
          <p:cNvSpPr>
            <a:spLocks noGrp="1"/>
          </p:cNvSpPr>
          <p:nvPr>
            <p:ph idx="1"/>
          </p:nvPr>
        </p:nvSpPr>
        <p:spPr>
          <a:xfrm>
            <a:off x="304800" y="685800"/>
            <a:ext cx="8382000" cy="5562600"/>
          </a:xfrm>
        </p:spPr>
        <p:txBody>
          <a:bodyPr>
            <a:normAutofit fontScale="92500" lnSpcReduction="20000"/>
          </a:bodyPr>
          <a:lstStyle/>
          <a:p>
            <a:pPr>
              <a:buNone/>
            </a:pPr>
            <a:r>
              <a:rPr lang="en-US" sz="2400" b="1" dirty="0" smtClean="0"/>
              <a:t>	</a:t>
            </a:r>
            <a:r>
              <a:rPr lang="en-US" sz="2800" b="1" dirty="0" smtClean="0">
                <a:solidFill>
                  <a:srgbClr val="0070C0"/>
                </a:solidFill>
              </a:rPr>
              <a:t>Permutation</a:t>
            </a:r>
            <a:r>
              <a:rPr lang="en-US" sz="2800" dirty="0" smtClean="0"/>
              <a:t> is </a:t>
            </a:r>
            <a:r>
              <a:rPr lang="en-US" sz="2800" b="1" dirty="0" smtClean="0">
                <a:solidFill>
                  <a:srgbClr val="FF0000"/>
                </a:solidFill>
              </a:rPr>
              <a:t>an ordered arrangement </a:t>
            </a:r>
            <a:r>
              <a:rPr lang="en-US" sz="2800" dirty="0" smtClean="0"/>
              <a:t>of a number of elements of a set(some or all elements). </a:t>
            </a:r>
            <a:r>
              <a:rPr lang="en-US" sz="2800" b="1" dirty="0" smtClean="0">
                <a:solidFill>
                  <a:srgbClr val="00B050"/>
                </a:solidFill>
              </a:rPr>
              <a:t>Combination</a:t>
            </a:r>
            <a:r>
              <a:rPr lang="en-US" sz="2800" dirty="0" smtClean="0"/>
              <a:t> is an </a:t>
            </a:r>
            <a:r>
              <a:rPr lang="en-US" sz="2800" b="1" dirty="0" smtClean="0">
                <a:solidFill>
                  <a:srgbClr val="FF0000"/>
                </a:solidFill>
              </a:rPr>
              <a:t>unordered</a:t>
            </a:r>
            <a:r>
              <a:rPr lang="en-US" sz="2800" dirty="0" smtClean="0"/>
              <a:t> arrangement of a number of elements of a set. </a:t>
            </a:r>
          </a:p>
          <a:p>
            <a:pPr>
              <a:buNone/>
            </a:pPr>
            <a:endParaRPr lang="en-US" sz="2800" dirty="0" smtClean="0">
              <a:solidFill>
                <a:srgbClr val="0070C0"/>
              </a:solidFill>
            </a:endParaRPr>
          </a:p>
          <a:p>
            <a:pPr>
              <a:buNone/>
            </a:pPr>
            <a:r>
              <a:rPr lang="en-US" sz="2800" dirty="0" smtClean="0">
                <a:solidFill>
                  <a:srgbClr val="0070C0"/>
                </a:solidFill>
              </a:rPr>
              <a:t>The formula for permutations is </a:t>
            </a:r>
            <a:r>
              <a:rPr lang="en-US" sz="2800" b="1" i="1" dirty="0" smtClean="0">
                <a:solidFill>
                  <a:srgbClr val="0070C0"/>
                </a:solidFill>
              </a:rPr>
              <a:t>p</a:t>
            </a:r>
            <a:r>
              <a:rPr lang="en-US" sz="2800" b="1" dirty="0" smtClean="0">
                <a:solidFill>
                  <a:srgbClr val="0070C0"/>
                </a:solidFill>
              </a:rPr>
              <a:t>(</a:t>
            </a:r>
            <a:r>
              <a:rPr lang="en-US" sz="2800" b="1" i="1" dirty="0" err="1" smtClean="0">
                <a:solidFill>
                  <a:srgbClr val="0070C0"/>
                </a:solidFill>
              </a:rPr>
              <a:t>n</a:t>
            </a:r>
            <a:r>
              <a:rPr lang="en-US" sz="2800" b="1" dirty="0" err="1" smtClean="0">
                <a:solidFill>
                  <a:srgbClr val="0070C0"/>
                </a:solidFill>
              </a:rPr>
              <a:t>,</a:t>
            </a:r>
            <a:r>
              <a:rPr lang="en-US" sz="2800" b="1" i="1" dirty="0" err="1" smtClean="0">
                <a:solidFill>
                  <a:srgbClr val="0070C0"/>
                </a:solidFill>
              </a:rPr>
              <a:t>r</a:t>
            </a:r>
            <a:r>
              <a:rPr lang="en-US" sz="2800" b="1" dirty="0" smtClean="0">
                <a:solidFill>
                  <a:srgbClr val="0070C0"/>
                </a:solidFill>
              </a:rPr>
              <a:t>) = </a:t>
            </a:r>
            <a:r>
              <a:rPr lang="en-US" sz="2800" b="1" i="1" baseline="-25000" dirty="0" err="1" smtClean="0">
                <a:solidFill>
                  <a:srgbClr val="0070C0"/>
                </a:solidFill>
              </a:rPr>
              <a:t>n</a:t>
            </a:r>
            <a:r>
              <a:rPr lang="en-US" sz="2800" b="1" i="1" dirty="0" err="1" smtClean="0">
                <a:solidFill>
                  <a:srgbClr val="0070C0"/>
                </a:solidFill>
              </a:rPr>
              <a:t>p</a:t>
            </a:r>
            <a:r>
              <a:rPr lang="en-US" sz="2800" b="1" i="1" baseline="-25000" dirty="0" err="1" smtClean="0">
                <a:solidFill>
                  <a:srgbClr val="0070C0"/>
                </a:solidFill>
              </a:rPr>
              <a:t>r</a:t>
            </a:r>
            <a:r>
              <a:rPr lang="en-US" sz="2800" b="1" dirty="0" smtClean="0">
                <a:solidFill>
                  <a:srgbClr val="0070C0"/>
                </a:solidFill>
              </a:rPr>
              <a:t> = </a:t>
            </a:r>
            <a:r>
              <a:rPr lang="en-US" sz="2800" b="1" i="1" baseline="30000" dirty="0" err="1" smtClean="0">
                <a:solidFill>
                  <a:srgbClr val="0070C0"/>
                </a:solidFill>
              </a:rPr>
              <a:t>n</a:t>
            </a:r>
            <a:r>
              <a:rPr lang="en-US" sz="2800" b="1" i="1" dirty="0" err="1" smtClean="0">
                <a:solidFill>
                  <a:srgbClr val="0070C0"/>
                </a:solidFill>
              </a:rPr>
              <a:t>p</a:t>
            </a:r>
            <a:r>
              <a:rPr lang="en-US" sz="2800" b="1" i="1" baseline="-25000" dirty="0" err="1" smtClean="0">
                <a:solidFill>
                  <a:srgbClr val="0070C0"/>
                </a:solidFill>
              </a:rPr>
              <a:t>r</a:t>
            </a:r>
            <a:r>
              <a:rPr lang="en-US" sz="2800" b="1" dirty="0" smtClean="0">
                <a:solidFill>
                  <a:srgbClr val="0070C0"/>
                </a:solidFill>
              </a:rPr>
              <a:t> = n!/(n-r)!</a:t>
            </a:r>
          </a:p>
          <a:p>
            <a:pPr>
              <a:buNone/>
            </a:pPr>
            <a:r>
              <a:rPr lang="en-US" sz="2800" b="1" dirty="0" smtClean="0">
                <a:solidFill>
                  <a:srgbClr val="0070C0"/>
                </a:solidFill>
              </a:rPr>
              <a:t>The formula of combination is C(</a:t>
            </a:r>
            <a:r>
              <a:rPr lang="en-US" sz="2800" b="1" dirty="0" err="1" smtClean="0">
                <a:solidFill>
                  <a:srgbClr val="0070C0"/>
                </a:solidFill>
              </a:rPr>
              <a:t>n,r</a:t>
            </a:r>
            <a:r>
              <a:rPr lang="en-US" sz="2800" b="1" dirty="0" smtClean="0">
                <a:solidFill>
                  <a:srgbClr val="0070C0"/>
                </a:solidFill>
              </a:rPr>
              <a:t>) = </a:t>
            </a:r>
            <a:r>
              <a:rPr lang="en-US" sz="2800" b="1" i="1" baseline="30000" dirty="0" err="1" smtClean="0">
                <a:solidFill>
                  <a:srgbClr val="0070C0"/>
                </a:solidFill>
              </a:rPr>
              <a:t>n</a:t>
            </a:r>
            <a:r>
              <a:rPr lang="en-US" sz="2800" b="1" i="1" dirty="0" err="1" smtClean="0">
                <a:solidFill>
                  <a:srgbClr val="0070C0"/>
                </a:solidFill>
              </a:rPr>
              <a:t>P</a:t>
            </a:r>
            <a:r>
              <a:rPr lang="en-US" sz="2800" b="1" i="1" baseline="-25000" dirty="0" err="1" smtClean="0">
                <a:solidFill>
                  <a:srgbClr val="0070C0"/>
                </a:solidFill>
              </a:rPr>
              <a:t>r</a:t>
            </a:r>
            <a:r>
              <a:rPr lang="en-US" sz="2800" b="1" dirty="0" smtClean="0">
                <a:solidFill>
                  <a:srgbClr val="0070C0"/>
                </a:solidFill>
              </a:rPr>
              <a:t>/r!</a:t>
            </a:r>
          </a:p>
          <a:p>
            <a:pPr>
              <a:buNone/>
            </a:pPr>
            <a:r>
              <a:rPr lang="en-US" sz="2800" b="1" dirty="0" smtClean="0">
                <a:solidFill>
                  <a:srgbClr val="0070C0"/>
                </a:solidFill>
              </a:rPr>
              <a:t>	</a:t>
            </a:r>
            <a:r>
              <a:rPr lang="en-US" sz="2800" b="1" dirty="0" smtClean="0"/>
              <a:t>n is numbers of elements in the set.</a:t>
            </a:r>
          </a:p>
          <a:p>
            <a:pPr>
              <a:buNone/>
            </a:pPr>
            <a:r>
              <a:rPr lang="en-US" sz="2800" b="1" dirty="0" smtClean="0"/>
              <a:t>	r is size of the elements</a:t>
            </a:r>
          </a:p>
          <a:p>
            <a:pPr>
              <a:buNone/>
            </a:pPr>
            <a:r>
              <a:rPr lang="en-US" sz="2800" b="1" dirty="0" smtClean="0"/>
              <a:t>	n! is n x (n-1) x (n-2) x (n-3) x (n-4)………</a:t>
            </a:r>
          </a:p>
          <a:p>
            <a:pPr>
              <a:buNone/>
            </a:pPr>
            <a:r>
              <a:rPr lang="en-US" sz="2800" b="1" dirty="0" smtClean="0"/>
              <a:t>	r! is r x (r-1) x (r-2) x (r-3) x (r-4)………                                                                              </a:t>
            </a:r>
            <a:r>
              <a:rPr lang="en-US" sz="2800" b="1" dirty="0" err="1" smtClean="0"/>
              <a:t>nPr</a:t>
            </a:r>
            <a:r>
              <a:rPr lang="en-US" sz="2800" b="1" dirty="0" smtClean="0"/>
              <a:t> is r size is to be taken from n numbers in a set to know orderly arrangements.                                                                                                   </a:t>
            </a:r>
            <a:r>
              <a:rPr lang="en-US" sz="2800" b="1" dirty="0" err="1" smtClean="0"/>
              <a:t>nCr</a:t>
            </a:r>
            <a:r>
              <a:rPr lang="en-US" sz="2800" b="1" dirty="0" smtClean="0"/>
              <a:t> r size is to be taken from n numbers in a set to calculate possible combinations or r size.</a:t>
            </a:r>
            <a:endParaRPr lang="en-US" sz="3100" b="1" i="1" baseline="-25000" dirty="0" smtClean="0">
              <a:solidFill>
                <a:srgbClr val="0070C0"/>
              </a:solidFill>
            </a:endParaRPr>
          </a:p>
          <a:p>
            <a:pPr>
              <a:buNone/>
            </a:pPr>
            <a:endParaRPr lang="en-US" sz="2400" b="1" i="1" baseline="-25000" dirty="0" smtClean="0">
              <a:solidFill>
                <a:srgbClr val="0070C0"/>
              </a:solidFill>
            </a:endParaRPr>
          </a:p>
          <a:p>
            <a:pPr>
              <a:buNone/>
            </a:pPr>
            <a:endParaRPr lang="en-US" sz="2400" b="1" dirty="0" smtClean="0"/>
          </a:p>
          <a:p>
            <a:pPr>
              <a:buNone/>
            </a:pPr>
            <a:endParaRPr lang="en-US" sz="2400" b="1" dirty="0" smtClean="0"/>
          </a:p>
          <a:p>
            <a:pPr>
              <a:buNone/>
            </a:pPr>
            <a:endParaRPr lang="en-US" sz="2400" b="1" dirty="0" smtClean="0"/>
          </a:p>
          <a:p>
            <a:pPr>
              <a:buNone/>
            </a:pPr>
            <a:endParaRPr lang="en-US" sz="2400" b="1" dirty="0" smtClean="0"/>
          </a:p>
          <a:p>
            <a:pPr>
              <a:buNone/>
            </a:pPr>
            <a:endParaRPr lang="en-US" sz="2400" b="1" dirty="0" smtClean="0">
              <a:solidFill>
                <a:srgbClr val="0070C0"/>
              </a:solidFill>
            </a:endParaRPr>
          </a:p>
          <a:p>
            <a:pPr>
              <a:buNone/>
            </a:pPr>
            <a:endParaRPr lang="en-US" sz="2200" dirty="0"/>
          </a:p>
        </p:txBody>
      </p:sp>
      <p:sp>
        <p:nvSpPr>
          <p:cNvPr id="4" name="Date Placeholder 3"/>
          <p:cNvSpPr>
            <a:spLocks noGrp="1"/>
          </p:cNvSpPr>
          <p:nvPr>
            <p:ph type="dt" sz="half" idx="10"/>
          </p:nvPr>
        </p:nvSpPr>
        <p:spPr/>
        <p:txBody>
          <a:bodyPr/>
          <a:lstStyle/>
          <a:p>
            <a:fld id="{9E382C2B-88B3-4ADA-90D4-AC068F779A66}" type="datetime3">
              <a:rPr lang="en-US" smtClean="0"/>
              <a:pPr/>
              <a:t>26 August 2016</a:t>
            </a:fld>
            <a:endParaRPr lang="en-US" dirty="0"/>
          </a:p>
        </p:txBody>
      </p:sp>
      <p:sp>
        <p:nvSpPr>
          <p:cNvPr id="5" name="Footer Placeholder 4"/>
          <p:cNvSpPr>
            <a:spLocks noGrp="1"/>
          </p:cNvSpPr>
          <p:nvPr>
            <p:ph type="ftr" sz="quarter" idx="11"/>
          </p:nvPr>
        </p:nvSpPr>
        <p:spPr/>
        <p:txBody>
          <a:bodyPr/>
          <a:lstStyle/>
          <a:p>
            <a:r>
              <a:rPr lang="en-US" smtClean="0"/>
              <a:t>Prof.Bhusari, ACA Behavior School. M-9325595378</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55</a:t>
            </a:fld>
            <a:endParaRPr lang="en-US"/>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r>
              <a:rPr lang="en-US" sz="3000" dirty="0" smtClean="0"/>
              <a:t>Permutation &amp; Combinations </a:t>
            </a:r>
            <a:endParaRPr lang="en-US" sz="3000" dirty="0"/>
          </a:p>
        </p:txBody>
      </p:sp>
      <p:sp>
        <p:nvSpPr>
          <p:cNvPr id="3" name="Content Placeholder 2"/>
          <p:cNvSpPr>
            <a:spLocks noGrp="1"/>
          </p:cNvSpPr>
          <p:nvPr>
            <p:ph idx="1"/>
          </p:nvPr>
        </p:nvSpPr>
        <p:spPr>
          <a:xfrm>
            <a:off x="228600" y="685800"/>
            <a:ext cx="8686800" cy="5638800"/>
          </a:xfrm>
        </p:spPr>
        <p:txBody>
          <a:bodyPr/>
          <a:lstStyle/>
          <a:p>
            <a:pPr>
              <a:buNone/>
            </a:pPr>
            <a:r>
              <a:rPr lang="en-US" sz="2100" dirty="0" smtClean="0"/>
              <a:t>Q. What are the number of elements in the set of  N(7,3)</a:t>
            </a:r>
          </a:p>
          <a:p>
            <a:pPr>
              <a:buNone/>
            </a:pPr>
            <a:r>
              <a:rPr lang="en-US" sz="2100" dirty="0" err="1" smtClean="0">
                <a:solidFill>
                  <a:schemeClr val="tx1">
                    <a:lumMod val="95000"/>
                    <a:lumOff val="5000"/>
                  </a:schemeClr>
                </a:solidFill>
              </a:rPr>
              <a:t>Ans</a:t>
            </a:r>
            <a:r>
              <a:rPr lang="en-US" sz="2100" dirty="0" smtClean="0">
                <a:solidFill>
                  <a:schemeClr val="bg1">
                    <a:lumMod val="95000"/>
                  </a:schemeClr>
                </a:solidFill>
              </a:rPr>
              <a:t>:  </a:t>
            </a:r>
            <a:r>
              <a:rPr lang="en-US" sz="2100" b="1" dirty="0" smtClean="0">
                <a:solidFill>
                  <a:schemeClr val="bg1">
                    <a:lumMod val="85000"/>
                  </a:schemeClr>
                </a:solidFill>
              </a:rPr>
              <a:t>A</a:t>
            </a:r>
            <a:r>
              <a:rPr lang="en-US" sz="2100" dirty="0" smtClean="0">
                <a:solidFill>
                  <a:schemeClr val="bg1">
                    <a:lumMod val="85000"/>
                  </a:schemeClr>
                </a:solidFill>
              </a:rPr>
              <a:t>. 7	B. 3	C. 21	D. Can’t count.</a:t>
            </a:r>
          </a:p>
          <a:p>
            <a:pPr>
              <a:buNone/>
            </a:pPr>
            <a:r>
              <a:rPr lang="en-US" sz="2100" dirty="0" smtClean="0"/>
              <a:t>Q. What size is to be taken in given set of  N(7,3)</a:t>
            </a:r>
          </a:p>
          <a:p>
            <a:pPr>
              <a:buNone/>
            </a:pPr>
            <a:r>
              <a:rPr lang="en-US" sz="2100" dirty="0" err="1" smtClean="0"/>
              <a:t>Ans</a:t>
            </a:r>
            <a:r>
              <a:rPr lang="en-US" sz="2100" dirty="0" smtClean="0"/>
              <a:t>:</a:t>
            </a:r>
            <a:r>
              <a:rPr lang="en-US" sz="2100" dirty="0" smtClean="0">
                <a:solidFill>
                  <a:schemeClr val="bg1">
                    <a:lumMod val="95000"/>
                  </a:schemeClr>
                </a:solidFill>
              </a:rPr>
              <a:t>  </a:t>
            </a:r>
            <a:r>
              <a:rPr lang="en-US" sz="2100" dirty="0" smtClean="0">
                <a:solidFill>
                  <a:schemeClr val="bg1">
                    <a:lumMod val="85000"/>
                  </a:schemeClr>
                </a:solidFill>
              </a:rPr>
              <a:t>A. 7	B. 3	C. 21	D. Can’t count.</a:t>
            </a:r>
          </a:p>
          <a:p>
            <a:pPr>
              <a:buNone/>
            </a:pPr>
            <a:r>
              <a:rPr lang="en-US" sz="2100" dirty="0" smtClean="0"/>
              <a:t>Q. How </a:t>
            </a:r>
            <a:r>
              <a:rPr lang="en-US" sz="2100" b="1" dirty="0" smtClean="0"/>
              <a:t>factoring</a:t>
            </a:r>
            <a:r>
              <a:rPr lang="en-US" sz="2100" dirty="0" smtClean="0"/>
              <a:t> of 8, and 6 can be done?</a:t>
            </a:r>
          </a:p>
          <a:p>
            <a:pPr>
              <a:buNone/>
            </a:pPr>
            <a:r>
              <a:rPr lang="en-US" sz="2100" dirty="0" err="1" smtClean="0"/>
              <a:t>Ans</a:t>
            </a:r>
            <a:r>
              <a:rPr lang="en-US" sz="2100" dirty="0" smtClean="0"/>
              <a:t>:</a:t>
            </a:r>
            <a:r>
              <a:rPr lang="en-US" sz="2100" dirty="0" smtClean="0">
                <a:solidFill>
                  <a:schemeClr val="bg1">
                    <a:lumMod val="85000"/>
                  </a:schemeClr>
                </a:solidFill>
              </a:rPr>
              <a:t>	 8= 2x2x2  and  6 = 3x2</a:t>
            </a:r>
          </a:p>
          <a:p>
            <a:pPr>
              <a:buNone/>
            </a:pPr>
            <a:r>
              <a:rPr lang="en-US" sz="2100" dirty="0" err="1" smtClean="0"/>
              <a:t>Que</a:t>
            </a:r>
            <a:r>
              <a:rPr lang="en-US" sz="2100" dirty="0" smtClean="0"/>
              <a:t>: What are n! and r! of 8 and 6 respectively? </a:t>
            </a:r>
            <a:r>
              <a:rPr lang="en-US" sz="2100" dirty="0" smtClean="0">
                <a:solidFill>
                  <a:schemeClr val="bg1">
                    <a:lumMod val="65000"/>
                  </a:schemeClr>
                </a:solidFill>
              </a:rPr>
              <a:t>(Read as “</a:t>
            </a:r>
            <a:r>
              <a:rPr lang="en-US" sz="2100" dirty="0" err="1" smtClean="0">
                <a:solidFill>
                  <a:schemeClr val="bg1">
                    <a:lumMod val="65000"/>
                  </a:schemeClr>
                </a:solidFill>
              </a:rPr>
              <a:t>aaann</a:t>
            </a:r>
            <a:r>
              <a:rPr lang="en-US" sz="2100" dirty="0" smtClean="0">
                <a:solidFill>
                  <a:schemeClr val="bg1">
                    <a:lumMod val="65000"/>
                  </a:schemeClr>
                </a:solidFill>
              </a:rPr>
              <a:t>” factorial)</a:t>
            </a:r>
          </a:p>
          <a:p>
            <a:pPr>
              <a:buNone/>
            </a:pPr>
            <a:r>
              <a:rPr lang="en-US" sz="2100" dirty="0" err="1" smtClean="0"/>
              <a:t>Ans</a:t>
            </a:r>
            <a:r>
              <a:rPr lang="en-US" sz="2100" dirty="0" smtClean="0"/>
              <a:t>: </a:t>
            </a:r>
            <a:r>
              <a:rPr lang="en-US" sz="2100" dirty="0" smtClean="0">
                <a:solidFill>
                  <a:schemeClr val="bg1">
                    <a:lumMod val="85000"/>
                  </a:schemeClr>
                </a:solidFill>
              </a:rPr>
              <a:t>n! = 8x7x6x5x4x3x2x1x0!	and r! = 6x5x4x3x2x1x0!</a:t>
            </a:r>
          </a:p>
          <a:p>
            <a:pPr>
              <a:buNone/>
            </a:pPr>
            <a:r>
              <a:rPr lang="en-US" sz="2100" dirty="0" smtClean="0"/>
              <a:t>Q: How many of orderly arrangement can be obtained from N(3,2). </a:t>
            </a:r>
          </a:p>
          <a:p>
            <a:pPr>
              <a:buNone/>
            </a:pPr>
            <a:r>
              <a:rPr lang="en-US" sz="2100" dirty="0" err="1" smtClean="0">
                <a:solidFill>
                  <a:schemeClr val="bg1">
                    <a:lumMod val="75000"/>
                  </a:schemeClr>
                </a:solidFill>
              </a:rPr>
              <a:t>Ans</a:t>
            </a:r>
            <a:r>
              <a:rPr lang="en-US" sz="2100" dirty="0" smtClean="0">
                <a:solidFill>
                  <a:schemeClr val="bg1">
                    <a:lumMod val="75000"/>
                  </a:schemeClr>
                </a:solidFill>
              </a:rPr>
              <a:t>: Since it is orderly arrangements, we have to draw arrangements of  two size from three elements. Therefore </a:t>
            </a:r>
            <a:r>
              <a:rPr lang="en-US" sz="2100" dirty="0" err="1" smtClean="0">
                <a:solidFill>
                  <a:schemeClr val="bg1">
                    <a:lumMod val="75000"/>
                  </a:schemeClr>
                </a:solidFill>
              </a:rPr>
              <a:t>ⁿPr</a:t>
            </a:r>
            <a:r>
              <a:rPr lang="en-US" sz="2100" dirty="0" smtClean="0">
                <a:solidFill>
                  <a:schemeClr val="bg1">
                    <a:lumMod val="75000"/>
                  </a:schemeClr>
                </a:solidFill>
              </a:rPr>
              <a:t> = ³P₂  = 3!/(3-2)! = 6</a:t>
            </a:r>
          </a:p>
          <a:p>
            <a:pPr>
              <a:buNone/>
            </a:pPr>
            <a:r>
              <a:rPr lang="en-US" sz="2100" dirty="0" smtClean="0"/>
              <a:t>Q: How many of combinations can be obtained from N(3,2). </a:t>
            </a:r>
          </a:p>
          <a:p>
            <a:pPr>
              <a:buNone/>
            </a:pPr>
            <a:r>
              <a:rPr lang="en-US" sz="2100" dirty="0" err="1" smtClean="0"/>
              <a:t>Ans</a:t>
            </a:r>
            <a:r>
              <a:rPr lang="en-US" sz="2100" dirty="0" smtClean="0">
                <a:solidFill>
                  <a:schemeClr val="bg1">
                    <a:lumMod val="75000"/>
                  </a:schemeClr>
                </a:solidFill>
              </a:rPr>
              <a:t>: combinations are un-orderly arrangements. We have to draw arrangements ignoring the order of three elements. Therefore,                  </a:t>
            </a:r>
            <a:r>
              <a:rPr lang="en-US" sz="2100" dirty="0" err="1" smtClean="0">
                <a:solidFill>
                  <a:schemeClr val="bg1">
                    <a:lumMod val="75000"/>
                  </a:schemeClr>
                </a:solidFill>
              </a:rPr>
              <a:t>ⁿCr</a:t>
            </a:r>
            <a:r>
              <a:rPr lang="en-US" sz="2100" dirty="0" smtClean="0">
                <a:solidFill>
                  <a:schemeClr val="bg1">
                    <a:lumMod val="75000"/>
                  </a:schemeClr>
                </a:solidFill>
              </a:rPr>
              <a:t> = </a:t>
            </a:r>
            <a:r>
              <a:rPr lang="en-US" sz="2100" dirty="0" err="1" smtClean="0">
                <a:solidFill>
                  <a:schemeClr val="bg1">
                    <a:lumMod val="75000"/>
                  </a:schemeClr>
                </a:solidFill>
              </a:rPr>
              <a:t>ⁿPr</a:t>
            </a:r>
            <a:r>
              <a:rPr lang="en-US" sz="2100" dirty="0" smtClean="0">
                <a:solidFill>
                  <a:schemeClr val="bg1">
                    <a:lumMod val="75000"/>
                  </a:schemeClr>
                </a:solidFill>
              </a:rPr>
              <a:t> /r! =³C₂ = 3!/(3-2)!x r! = 3</a:t>
            </a:r>
          </a:p>
          <a:p>
            <a:pPr>
              <a:buNone/>
            </a:pPr>
            <a:endParaRPr lang="en-US" sz="2100" dirty="0" smtClean="0"/>
          </a:p>
          <a:p>
            <a:pPr>
              <a:buNone/>
            </a:pPr>
            <a:endParaRPr lang="en-US" dirty="0"/>
          </a:p>
        </p:txBody>
      </p:sp>
      <p:sp>
        <p:nvSpPr>
          <p:cNvPr id="4" name="Date Placeholder 3"/>
          <p:cNvSpPr>
            <a:spLocks noGrp="1"/>
          </p:cNvSpPr>
          <p:nvPr>
            <p:ph type="dt" sz="half" idx="10"/>
          </p:nvPr>
        </p:nvSpPr>
        <p:spPr/>
        <p:txBody>
          <a:bodyPr/>
          <a:lstStyle/>
          <a:p>
            <a:fld id="{057B7972-F8B5-43B2-A67F-323DD3608440}" type="datetime3">
              <a:rPr lang="en-US" smtClean="0"/>
              <a:pPr/>
              <a:t>26 August 2016</a:t>
            </a:fld>
            <a:endParaRPr lang="en-US" dirty="0"/>
          </a:p>
        </p:txBody>
      </p:sp>
      <p:sp>
        <p:nvSpPr>
          <p:cNvPr id="5" name="Footer Placeholder 4"/>
          <p:cNvSpPr>
            <a:spLocks noGrp="1"/>
          </p:cNvSpPr>
          <p:nvPr>
            <p:ph type="ftr" sz="quarter" idx="11"/>
          </p:nvPr>
        </p:nvSpPr>
        <p:spPr/>
        <p:txBody>
          <a:bodyPr/>
          <a:lstStyle/>
          <a:p>
            <a:r>
              <a:rPr lang="en-US" smtClean="0"/>
              <a:t>Prof.Bhusari, ACA Behavior School. M-9325595378</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56</a:t>
            </a:fld>
            <a:endParaRPr lang="en-US"/>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Autofit/>
          </a:bodyPr>
          <a:lstStyle/>
          <a:p>
            <a:r>
              <a:rPr lang="en-US" sz="3000" b="1" dirty="0" smtClean="0"/>
              <a:t>Practice Question – Permutation &amp; Combination </a:t>
            </a:r>
            <a:endParaRPr lang="en-US" sz="3000" b="1" dirty="0"/>
          </a:p>
        </p:txBody>
      </p:sp>
      <p:sp>
        <p:nvSpPr>
          <p:cNvPr id="3" name="Content Placeholder 2"/>
          <p:cNvSpPr>
            <a:spLocks noGrp="1"/>
          </p:cNvSpPr>
          <p:nvPr>
            <p:ph idx="1"/>
          </p:nvPr>
        </p:nvSpPr>
        <p:spPr>
          <a:xfrm>
            <a:off x="228600" y="762000"/>
            <a:ext cx="8686800" cy="5486400"/>
          </a:xfrm>
        </p:spPr>
        <p:txBody>
          <a:bodyPr>
            <a:normAutofit/>
          </a:bodyPr>
          <a:lstStyle/>
          <a:p>
            <a:pPr>
              <a:buNone/>
            </a:pPr>
            <a:r>
              <a:rPr lang="en-US" sz="2200" dirty="0" smtClean="0"/>
              <a:t>Q. You have 5 colors and 3 persons to play </a:t>
            </a:r>
            <a:r>
              <a:rPr lang="en-US" sz="2200" dirty="0" err="1" smtClean="0"/>
              <a:t>Holi</a:t>
            </a:r>
            <a:r>
              <a:rPr lang="en-US" sz="2200" dirty="0" smtClean="0"/>
              <a:t>.  How many </a:t>
            </a:r>
            <a:r>
              <a:rPr lang="en-US" sz="2200" b="1" dirty="0" smtClean="0"/>
              <a:t>ways</a:t>
            </a:r>
            <a:r>
              <a:rPr lang="en-US" sz="2200" dirty="0" smtClean="0"/>
              <a:t> colors can be flayed? </a:t>
            </a:r>
          </a:p>
          <a:p>
            <a:pPr>
              <a:buNone/>
            </a:pPr>
            <a:r>
              <a:rPr lang="en-US" sz="2200" b="1" dirty="0" smtClean="0"/>
              <a:t>Options:	</a:t>
            </a:r>
            <a:r>
              <a:rPr lang="en-US" sz="2200" dirty="0" smtClean="0"/>
              <a:t> A. 10	B.25	C.45	D. 60 </a:t>
            </a:r>
          </a:p>
          <a:p>
            <a:pPr>
              <a:buNone/>
            </a:pPr>
            <a:endParaRPr lang="en-US" sz="2200" dirty="0" smtClean="0"/>
          </a:p>
          <a:p>
            <a:pPr>
              <a:buNone/>
            </a:pPr>
            <a:endParaRPr lang="en-US" sz="2200" dirty="0" smtClean="0"/>
          </a:p>
          <a:p>
            <a:pPr>
              <a:buNone/>
            </a:pPr>
            <a:endParaRPr lang="en-US" sz="2200" dirty="0" smtClean="0"/>
          </a:p>
          <a:p>
            <a:pPr>
              <a:buNone/>
            </a:pPr>
            <a:endParaRPr lang="en-US" sz="2200" dirty="0" smtClean="0"/>
          </a:p>
          <a:p>
            <a:pPr>
              <a:buNone/>
            </a:pPr>
            <a:r>
              <a:rPr lang="en-US" sz="2200" dirty="0" smtClean="0"/>
              <a:t>Q. You have 5 type of ice-cream in three flavors to eat it.  In how many </a:t>
            </a:r>
            <a:r>
              <a:rPr lang="en-US" sz="2200" b="1" dirty="0" smtClean="0"/>
              <a:t>selections</a:t>
            </a:r>
            <a:r>
              <a:rPr lang="en-US" sz="2200" dirty="0" smtClean="0"/>
              <a:t> you can eat ice-cream?</a:t>
            </a:r>
          </a:p>
          <a:p>
            <a:pPr>
              <a:buNone/>
            </a:pPr>
            <a:r>
              <a:rPr lang="en-US" sz="2200" b="1" dirty="0" smtClean="0"/>
              <a:t>Options:	</a:t>
            </a:r>
            <a:r>
              <a:rPr lang="en-US" sz="2200" dirty="0" smtClean="0"/>
              <a:t> A. 10	B.30	C.45	D. 60 </a:t>
            </a:r>
          </a:p>
          <a:p>
            <a:pPr>
              <a:buNone/>
            </a:pPr>
            <a:endParaRPr lang="en-US" sz="2100" dirty="0" smtClean="0">
              <a:solidFill>
                <a:schemeClr val="bg1">
                  <a:lumMod val="95000"/>
                </a:schemeClr>
              </a:solidFill>
            </a:endParaRPr>
          </a:p>
          <a:p>
            <a:pPr>
              <a:buNone/>
            </a:pPr>
            <a:endParaRPr lang="en-US" sz="2200" dirty="0" smtClean="0"/>
          </a:p>
          <a:p>
            <a:pPr>
              <a:buNone/>
            </a:pPr>
            <a:endParaRPr lang="en-US" sz="2200" dirty="0" smtClean="0"/>
          </a:p>
          <a:p>
            <a:pPr>
              <a:buNone/>
            </a:pPr>
            <a:endParaRPr lang="en-US" sz="2200" dirty="0"/>
          </a:p>
        </p:txBody>
      </p:sp>
      <p:sp>
        <p:nvSpPr>
          <p:cNvPr id="4" name="Date Placeholder 3"/>
          <p:cNvSpPr>
            <a:spLocks noGrp="1"/>
          </p:cNvSpPr>
          <p:nvPr>
            <p:ph type="dt" sz="half" idx="10"/>
          </p:nvPr>
        </p:nvSpPr>
        <p:spPr/>
        <p:txBody>
          <a:bodyPr/>
          <a:lstStyle/>
          <a:p>
            <a:fld id="{BA350515-6321-44FE-80CD-D3F4D527A5B6}" type="datetime3">
              <a:rPr lang="en-US" smtClean="0"/>
              <a:pPr/>
              <a:t>26 August 2016</a:t>
            </a:fld>
            <a:endParaRPr lang="en-US" dirty="0"/>
          </a:p>
        </p:txBody>
      </p:sp>
      <p:sp>
        <p:nvSpPr>
          <p:cNvPr id="5" name="Footer Placeholder 4"/>
          <p:cNvSpPr>
            <a:spLocks noGrp="1"/>
          </p:cNvSpPr>
          <p:nvPr>
            <p:ph type="ftr" sz="quarter" idx="11"/>
          </p:nvPr>
        </p:nvSpPr>
        <p:spPr/>
        <p:txBody>
          <a:bodyPr/>
          <a:lstStyle/>
          <a:p>
            <a:r>
              <a:rPr lang="en-US" smtClean="0"/>
              <a:t>Prof.Bhusari, ACA Behavior School. M-9325595378</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57</a:t>
            </a:fld>
            <a:endParaRPr lang="en-US"/>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Autofit/>
          </a:bodyPr>
          <a:lstStyle/>
          <a:p>
            <a:r>
              <a:rPr lang="en-US" sz="3000" dirty="0" smtClean="0"/>
              <a:t>Permutation &amp; Combinations </a:t>
            </a:r>
            <a:endParaRPr lang="en-US" sz="3000" dirty="0"/>
          </a:p>
        </p:txBody>
      </p:sp>
      <p:sp>
        <p:nvSpPr>
          <p:cNvPr id="3" name="Content Placeholder 2"/>
          <p:cNvSpPr>
            <a:spLocks noGrp="1"/>
          </p:cNvSpPr>
          <p:nvPr>
            <p:ph idx="1"/>
          </p:nvPr>
        </p:nvSpPr>
        <p:spPr>
          <a:xfrm>
            <a:off x="228600" y="762000"/>
            <a:ext cx="8686800" cy="6096000"/>
          </a:xfrm>
        </p:spPr>
        <p:txBody>
          <a:bodyPr>
            <a:normAutofit/>
          </a:bodyPr>
          <a:lstStyle/>
          <a:p>
            <a:pPr>
              <a:buNone/>
            </a:pPr>
            <a:r>
              <a:rPr lang="en-US" sz="2200" dirty="0" smtClean="0"/>
              <a:t>Q. How many alternatives are available to a person having five taxis running from Delhi to Agra, but do not want to return by same taxi? </a:t>
            </a:r>
          </a:p>
          <a:p>
            <a:pPr>
              <a:buNone/>
            </a:pPr>
            <a:endParaRPr lang="en-US" sz="2200" dirty="0" smtClean="0"/>
          </a:p>
          <a:p>
            <a:pPr>
              <a:buNone/>
            </a:pPr>
            <a:endParaRPr lang="en-US" sz="2200" dirty="0" smtClean="0"/>
          </a:p>
          <a:p>
            <a:pPr>
              <a:buNone/>
            </a:pPr>
            <a:endParaRPr lang="en-US" sz="2200" dirty="0" smtClean="0"/>
          </a:p>
          <a:p>
            <a:pPr>
              <a:buNone/>
            </a:pPr>
            <a:endParaRPr lang="en-US" sz="2200" dirty="0" smtClean="0"/>
          </a:p>
          <a:p>
            <a:pPr>
              <a:buNone/>
            </a:pPr>
            <a:endParaRPr lang="en-US" sz="2200" dirty="0" smtClean="0"/>
          </a:p>
          <a:p>
            <a:pPr>
              <a:buNone/>
            </a:pPr>
            <a:r>
              <a:rPr lang="en-US" sz="2200" dirty="0" smtClean="0"/>
              <a:t>Q. How many four letter words can be selected from the word JAIPUR? </a:t>
            </a:r>
          </a:p>
          <a:p>
            <a:pPr>
              <a:buNone/>
            </a:pPr>
            <a:endParaRPr lang="en-US" sz="2100" dirty="0" smtClean="0">
              <a:solidFill>
                <a:schemeClr val="bg1">
                  <a:lumMod val="95000"/>
                </a:schemeClr>
              </a:solidFill>
            </a:endParaRPr>
          </a:p>
          <a:p>
            <a:pPr>
              <a:buNone/>
            </a:pPr>
            <a:endParaRPr lang="en-US" sz="2200" dirty="0" smtClean="0"/>
          </a:p>
          <a:p>
            <a:pPr>
              <a:buNone/>
            </a:pPr>
            <a:endParaRPr lang="en-US" sz="2200" dirty="0" smtClean="0"/>
          </a:p>
          <a:p>
            <a:pPr>
              <a:buNone/>
            </a:pPr>
            <a:endParaRPr lang="en-US" sz="2200" dirty="0"/>
          </a:p>
        </p:txBody>
      </p:sp>
      <p:sp>
        <p:nvSpPr>
          <p:cNvPr id="4" name="Date Placeholder 3"/>
          <p:cNvSpPr>
            <a:spLocks noGrp="1"/>
          </p:cNvSpPr>
          <p:nvPr>
            <p:ph type="dt" sz="half" idx="10"/>
          </p:nvPr>
        </p:nvSpPr>
        <p:spPr/>
        <p:txBody>
          <a:bodyPr/>
          <a:lstStyle/>
          <a:p>
            <a:fld id="{BA350515-6321-44FE-80CD-D3F4D527A5B6}" type="datetime3">
              <a:rPr lang="en-US" smtClean="0"/>
              <a:pPr/>
              <a:t>26 August 2016</a:t>
            </a:fld>
            <a:endParaRPr lang="en-US" dirty="0"/>
          </a:p>
        </p:txBody>
      </p:sp>
      <p:sp>
        <p:nvSpPr>
          <p:cNvPr id="5" name="Footer Placeholder 4"/>
          <p:cNvSpPr>
            <a:spLocks noGrp="1"/>
          </p:cNvSpPr>
          <p:nvPr>
            <p:ph type="ftr" sz="quarter" idx="11"/>
          </p:nvPr>
        </p:nvSpPr>
        <p:spPr/>
        <p:txBody>
          <a:bodyPr/>
          <a:lstStyle/>
          <a:p>
            <a:r>
              <a:rPr lang="en-US" smtClean="0"/>
              <a:t>Prof.Bhusari, ACA Behavior School. M-9325595378</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58</a:t>
            </a:fld>
            <a:endParaRPr lang="en-US"/>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r>
              <a:rPr lang="en-US" sz="3000" dirty="0" smtClean="0"/>
              <a:t>Permutation &amp; Combinations </a:t>
            </a:r>
            <a:endParaRPr lang="en-US" sz="3000" dirty="0"/>
          </a:p>
        </p:txBody>
      </p:sp>
      <p:sp>
        <p:nvSpPr>
          <p:cNvPr id="3" name="Content Placeholder 2"/>
          <p:cNvSpPr>
            <a:spLocks noGrp="1"/>
          </p:cNvSpPr>
          <p:nvPr>
            <p:ph idx="1"/>
          </p:nvPr>
        </p:nvSpPr>
        <p:spPr>
          <a:xfrm>
            <a:off x="228600" y="685800"/>
            <a:ext cx="8763000" cy="5410200"/>
          </a:xfrm>
        </p:spPr>
        <p:txBody>
          <a:bodyPr>
            <a:normAutofit/>
          </a:bodyPr>
          <a:lstStyle/>
          <a:p>
            <a:pPr>
              <a:buNone/>
            </a:pPr>
            <a:r>
              <a:rPr lang="en-US" sz="2200" dirty="0" smtClean="0"/>
              <a:t>Q. How many </a:t>
            </a:r>
            <a:r>
              <a:rPr lang="en-US" sz="2200" b="1" dirty="0" smtClean="0"/>
              <a:t>orderly</a:t>
            </a:r>
            <a:r>
              <a:rPr lang="en-US" sz="2200" dirty="0" smtClean="0"/>
              <a:t> arrangements are possible of the letters of the word NAGPUR?</a:t>
            </a:r>
          </a:p>
          <a:p>
            <a:pPr>
              <a:buNone/>
            </a:pPr>
            <a:endParaRPr lang="en-US" sz="2200" dirty="0" smtClean="0"/>
          </a:p>
          <a:p>
            <a:pPr>
              <a:buNone/>
            </a:pPr>
            <a:endParaRPr lang="en-US" sz="2200" dirty="0" smtClean="0"/>
          </a:p>
          <a:p>
            <a:pPr>
              <a:buNone/>
            </a:pPr>
            <a:endParaRPr lang="en-US" sz="2200" dirty="0" smtClean="0"/>
          </a:p>
          <a:p>
            <a:pPr>
              <a:buNone/>
            </a:pPr>
            <a:endParaRPr lang="en-US" sz="2200" dirty="0" smtClean="0"/>
          </a:p>
          <a:p>
            <a:pPr>
              <a:buNone/>
            </a:pPr>
            <a:endParaRPr lang="en-US" sz="2200" dirty="0" smtClean="0"/>
          </a:p>
          <a:p>
            <a:pPr>
              <a:buNone/>
            </a:pPr>
            <a:r>
              <a:rPr lang="en-US" sz="2200" dirty="0" smtClean="0"/>
              <a:t>Q. How many </a:t>
            </a:r>
            <a:r>
              <a:rPr lang="en-US" sz="2200" b="1" dirty="0" smtClean="0"/>
              <a:t>orderly</a:t>
            </a:r>
            <a:r>
              <a:rPr lang="en-US" sz="2200" dirty="0" smtClean="0"/>
              <a:t> arrangements are possible of the letters of the words MAHARASHTRA?</a:t>
            </a:r>
          </a:p>
        </p:txBody>
      </p:sp>
      <p:sp>
        <p:nvSpPr>
          <p:cNvPr id="4" name="Date Placeholder 3"/>
          <p:cNvSpPr>
            <a:spLocks noGrp="1"/>
          </p:cNvSpPr>
          <p:nvPr>
            <p:ph type="dt" sz="half" idx="10"/>
          </p:nvPr>
        </p:nvSpPr>
        <p:spPr/>
        <p:txBody>
          <a:bodyPr/>
          <a:lstStyle/>
          <a:p>
            <a:fld id="{F4341D55-7CCC-4B4E-B0A1-ACDB88AEAA39}" type="datetime3">
              <a:rPr lang="en-US" smtClean="0"/>
              <a:pPr/>
              <a:t>26 August 2016</a:t>
            </a:fld>
            <a:endParaRPr lang="en-US"/>
          </a:p>
        </p:txBody>
      </p:sp>
      <p:sp>
        <p:nvSpPr>
          <p:cNvPr id="5" name="Footer Placeholder 4"/>
          <p:cNvSpPr>
            <a:spLocks noGrp="1"/>
          </p:cNvSpPr>
          <p:nvPr>
            <p:ph type="ftr" sz="quarter" idx="11"/>
          </p:nvPr>
        </p:nvSpPr>
        <p:spPr/>
        <p:txBody>
          <a:bodyPr/>
          <a:lstStyle/>
          <a:p>
            <a:r>
              <a:rPr lang="en-US" smtClean="0"/>
              <a:t>Prof.Bhusari, ACA Behavior School. M-9325595378</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59</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r>
              <a:rPr lang="en-US" sz="3000" b="1" dirty="0" smtClean="0">
                <a:solidFill>
                  <a:srgbClr val="FF0000"/>
                </a:solidFill>
              </a:rPr>
              <a:t>Percentage Cognition</a:t>
            </a:r>
            <a:endParaRPr lang="en-US" sz="3000" b="1" dirty="0">
              <a:solidFill>
                <a:srgbClr val="FF0000"/>
              </a:solidFill>
            </a:endParaRPr>
          </a:p>
        </p:txBody>
      </p:sp>
      <p:sp>
        <p:nvSpPr>
          <p:cNvPr id="3" name="Content Placeholder 2"/>
          <p:cNvSpPr>
            <a:spLocks noGrp="1"/>
          </p:cNvSpPr>
          <p:nvPr>
            <p:ph idx="1"/>
          </p:nvPr>
        </p:nvSpPr>
        <p:spPr>
          <a:xfrm>
            <a:off x="152400" y="762000"/>
            <a:ext cx="8763000" cy="5562600"/>
          </a:xfrm>
        </p:spPr>
        <p:txBody>
          <a:bodyPr>
            <a:normAutofit lnSpcReduction="10000"/>
          </a:bodyPr>
          <a:lstStyle/>
          <a:p>
            <a:pPr marL="457200" indent="-457200">
              <a:buNone/>
            </a:pPr>
            <a:r>
              <a:rPr lang="en-US" b="1" dirty="0" smtClean="0"/>
              <a:t> </a:t>
            </a:r>
            <a:r>
              <a:rPr lang="en-US" sz="2800" b="1" dirty="0" smtClean="0"/>
              <a:t> </a:t>
            </a:r>
            <a:r>
              <a:rPr lang="en-US" sz="2400" dirty="0" smtClean="0"/>
              <a:t>Q. 25 apples in a box are bad. What was the % of good apples in a box, if 50 are eaten and 50 are balance? </a:t>
            </a:r>
          </a:p>
          <a:p>
            <a:pPr marL="457200" indent="-457200">
              <a:buNone/>
            </a:pPr>
            <a:r>
              <a:rPr lang="en-US" sz="2400" dirty="0" smtClean="0"/>
              <a:t>A. 32		B. 8		C. 92		D. 184</a:t>
            </a:r>
          </a:p>
          <a:p>
            <a:pPr>
              <a:buNone/>
            </a:pPr>
            <a:r>
              <a:rPr lang="en-US" sz="2400" dirty="0" smtClean="0"/>
              <a:t>Cognition:</a:t>
            </a:r>
            <a:r>
              <a:rPr lang="en-US" sz="2400" dirty="0" smtClean="0">
                <a:solidFill>
                  <a:schemeClr val="bg1"/>
                </a:solidFill>
              </a:rPr>
              <a:t> 1. Good apple (50+50) + Bad apple(25) = Total apple = 125</a:t>
            </a:r>
          </a:p>
          <a:p>
            <a:pPr>
              <a:buNone/>
            </a:pPr>
            <a:r>
              <a:rPr lang="en-US" sz="2400" dirty="0" smtClean="0">
                <a:solidFill>
                  <a:schemeClr val="bg1"/>
                </a:solidFill>
              </a:rPr>
              <a:t>                      2. % of good apple = Good Apple/ Total apple x 100  </a:t>
            </a:r>
          </a:p>
          <a:p>
            <a:pPr>
              <a:buNone/>
            </a:pPr>
            <a:r>
              <a:rPr lang="en-US" sz="2400" dirty="0" smtClean="0">
                <a:solidFill>
                  <a:schemeClr val="bg1"/>
                </a:solidFill>
              </a:rPr>
              <a:t>                      3.                               = (100/125) x 100 = 80%</a:t>
            </a:r>
          </a:p>
          <a:p>
            <a:pPr>
              <a:buNone/>
            </a:pPr>
            <a:r>
              <a:rPr lang="en-US" sz="2400" dirty="0" smtClean="0"/>
              <a:t>  </a:t>
            </a:r>
          </a:p>
          <a:p>
            <a:pPr>
              <a:buNone/>
            </a:pPr>
            <a:r>
              <a:rPr lang="en-US" sz="2400" dirty="0" smtClean="0"/>
              <a:t>Q. 42.2 is  Z % of 112.2, the value of Z% is </a:t>
            </a:r>
          </a:p>
          <a:p>
            <a:pPr>
              <a:buNone/>
            </a:pPr>
            <a:r>
              <a:rPr lang="en-US" sz="2400" dirty="0" smtClean="0"/>
              <a:t>		A. Less than 42.2 	B. More than 42.2	</a:t>
            </a:r>
          </a:p>
          <a:p>
            <a:pPr>
              <a:buNone/>
            </a:pPr>
            <a:r>
              <a:rPr lang="en-US" sz="2400" dirty="0" smtClean="0"/>
              <a:t>		C.  42.2% 		D. None of A or B or C</a:t>
            </a:r>
          </a:p>
          <a:p>
            <a:pPr>
              <a:buNone/>
            </a:pPr>
            <a:r>
              <a:rPr lang="en-US" sz="2400" dirty="0" smtClean="0"/>
              <a:t>Cognition: </a:t>
            </a:r>
            <a:r>
              <a:rPr lang="en-US" sz="2400" dirty="0" smtClean="0">
                <a:solidFill>
                  <a:schemeClr val="bg1"/>
                </a:solidFill>
              </a:rPr>
              <a:t>1. 42.2 is 42.2% of 100 and </a:t>
            </a:r>
          </a:p>
          <a:p>
            <a:pPr>
              <a:buNone/>
            </a:pPr>
            <a:r>
              <a:rPr lang="en-US" sz="2400" dirty="0" smtClean="0">
                <a:solidFill>
                  <a:schemeClr val="bg1"/>
                </a:solidFill>
              </a:rPr>
              <a:t>                     2. 42.2% of 12.2 is positive value</a:t>
            </a:r>
          </a:p>
          <a:p>
            <a:pPr>
              <a:buNone/>
            </a:pPr>
            <a:r>
              <a:rPr lang="en-US" sz="2400" dirty="0" smtClean="0">
                <a:solidFill>
                  <a:schemeClr val="bg1"/>
                </a:solidFill>
              </a:rPr>
              <a:t>                     3. Therefore Z% is more than 42.2</a:t>
            </a:r>
          </a:p>
          <a:p>
            <a:pPr>
              <a:buNone/>
            </a:pPr>
            <a:endParaRPr lang="en-US" sz="2200" dirty="0" smtClean="0"/>
          </a:p>
          <a:p>
            <a:pPr>
              <a:buNone/>
            </a:pPr>
            <a:endParaRPr lang="en-US" sz="2200" dirty="0"/>
          </a:p>
        </p:txBody>
      </p:sp>
      <p:sp>
        <p:nvSpPr>
          <p:cNvPr id="4" name="Date Placeholder 3"/>
          <p:cNvSpPr>
            <a:spLocks noGrp="1"/>
          </p:cNvSpPr>
          <p:nvPr>
            <p:ph type="dt" sz="half" idx="10"/>
          </p:nvPr>
        </p:nvSpPr>
        <p:spPr/>
        <p:txBody>
          <a:bodyPr/>
          <a:lstStyle/>
          <a:p>
            <a:fld id="{5B20D074-1D03-43EF-932E-BB5A93872880}" type="datetime3">
              <a:rPr lang="en-US" smtClean="0"/>
              <a:pPr/>
              <a:t>26 August 2016</a:t>
            </a:fld>
            <a:endParaRPr lang="en-US"/>
          </a:p>
        </p:txBody>
      </p:sp>
      <p:sp>
        <p:nvSpPr>
          <p:cNvPr id="5" name="Footer Placeholder 4"/>
          <p:cNvSpPr>
            <a:spLocks noGrp="1"/>
          </p:cNvSpPr>
          <p:nvPr>
            <p:ph type="ftr" sz="quarter" idx="11"/>
          </p:nvPr>
        </p:nvSpPr>
        <p:spPr/>
        <p:txBody>
          <a:bodyPr/>
          <a:lstStyle/>
          <a:p>
            <a:r>
              <a:rPr lang="en-US" smtClean="0"/>
              <a:t>Prof.Bhusari, ACA Behavior School. M-9325595378</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6</a:t>
            </a:fld>
            <a:endParaRPr lang="en-US"/>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r>
              <a:rPr lang="en-US" sz="3000" dirty="0" smtClean="0"/>
              <a:t>Permutation &amp; Combinations </a:t>
            </a:r>
            <a:endParaRPr lang="en-US" sz="3000" dirty="0"/>
          </a:p>
        </p:txBody>
      </p:sp>
      <p:sp>
        <p:nvSpPr>
          <p:cNvPr id="3" name="Content Placeholder 2"/>
          <p:cNvSpPr>
            <a:spLocks noGrp="1"/>
          </p:cNvSpPr>
          <p:nvPr>
            <p:ph idx="1"/>
          </p:nvPr>
        </p:nvSpPr>
        <p:spPr>
          <a:xfrm>
            <a:off x="381000" y="685800"/>
            <a:ext cx="8382000" cy="5562600"/>
          </a:xfrm>
        </p:spPr>
        <p:txBody>
          <a:bodyPr>
            <a:normAutofit/>
          </a:bodyPr>
          <a:lstStyle/>
          <a:p>
            <a:pPr>
              <a:buNone/>
            </a:pPr>
            <a:r>
              <a:rPr lang="en-US" sz="2200" dirty="0" smtClean="0"/>
              <a:t>Q. How many </a:t>
            </a:r>
            <a:r>
              <a:rPr lang="en-US" sz="2200" b="1" dirty="0" smtClean="0"/>
              <a:t>arrangements</a:t>
            </a:r>
            <a:r>
              <a:rPr lang="en-US" sz="2200" dirty="0" smtClean="0"/>
              <a:t> of two letters are possible from the letters of the words of </a:t>
            </a:r>
            <a:r>
              <a:rPr lang="en-US" sz="2200" b="1" dirty="0" smtClean="0"/>
              <a:t>ABCD and WXYZ</a:t>
            </a:r>
            <a:r>
              <a:rPr lang="en-US" sz="2200" dirty="0" smtClean="0"/>
              <a:t>?</a:t>
            </a:r>
          </a:p>
          <a:p>
            <a:pPr>
              <a:buNone/>
            </a:pPr>
            <a:endParaRPr lang="en-US" sz="2100" dirty="0" smtClean="0"/>
          </a:p>
          <a:p>
            <a:pPr>
              <a:buNone/>
            </a:pPr>
            <a:endParaRPr lang="en-US" sz="2100" dirty="0" smtClean="0"/>
          </a:p>
          <a:p>
            <a:pPr>
              <a:buNone/>
            </a:pPr>
            <a:endParaRPr lang="en-US" sz="2100" dirty="0" smtClean="0"/>
          </a:p>
          <a:p>
            <a:pPr>
              <a:buNone/>
            </a:pPr>
            <a:endParaRPr lang="en-US" sz="2100" dirty="0" smtClean="0"/>
          </a:p>
          <a:p>
            <a:pPr>
              <a:buNone/>
            </a:pPr>
            <a:endParaRPr lang="en-US" sz="2100" dirty="0" smtClean="0"/>
          </a:p>
          <a:p>
            <a:pPr>
              <a:buNone/>
            </a:pPr>
            <a:r>
              <a:rPr lang="en-US" sz="2100" dirty="0" smtClean="0"/>
              <a:t>Q. I have 6 books and 3 shelves having capacity to contain one, two and three books respectively. How many ways books can be arranged in three shelves. </a:t>
            </a:r>
          </a:p>
        </p:txBody>
      </p:sp>
      <p:sp>
        <p:nvSpPr>
          <p:cNvPr id="4" name="Date Placeholder 3"/>
          <p:cNvSpPr>
            <a:spLocks noGrp="1"/>
          </p:cNvSpPr>
          <p:nvPr>
            <p:ph type="dt" sz="half" idx="10"/>
          </p:nvPr>
        </p:nvSpPr>
        <p:spPr/>
        <p:txBody>
          <a:bodyPr/>
          <a:lstStyle/>
          <a:p>
            <a:fld id="{F4341D55-7CCC-4B4E-B0A1-ACDB88AEAA39}" type="datetime3">
              <a:rPr lang="en-US" smtClean="0"/>
              <a:pPr/>
              <a:t>26 August 2016</a:t>
            </a:fld>
            <a:endParaRPr lang="en-US"/>
          </a:p>
        </p:txBody>
      </p:sp>
      <p:sp>
        <p:nvSpPr>
          <p:cNvPr id="5" name="Footer Placeholder 4"/>
          <p:cNvSpPr>
            <a:spLocks noGrp="1"/>
          </p:cNvSpPr>
          <p:nvPr>
            <p:ph type="ftr" sz="quarter" idx="11"/>
          </p:nvPr>
        </p:nvSpPr>
        <p:spPr/>
        <p:txBody>
          <a:bodyPr/>
          <a:lstStyle/>
          <a:p>
            <a:r>
              <a:rPr lang="en-US" dirty="0" err="1" smtClean="0"/>
              <a:t>Prof.Bhusari</a:t>
            </a:r>
            <a:r>
              <a:rPr lang="en-US" dirty="0" smtClean="0"/>
              <a:t>, ACA Behavior School. M-9325595378</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60</a:t>
            </a:fld>
            <a:endParaRPr lang="en-US"/>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26162"/>
          </a:xfrm>
        </p:spPr>
        <p:txBody>
          <a:bodyPr/>
          <a:lstStyle/>
          <a:p>
            <a:r>
              <a:rPr lang="en-US" dirty="0" smtClean="0"/>
              <a:t>THANK YOU </a:t>
            </a:r>
            <a:br>
              <a:rPr lang="en-US" dirty="0" smtClean="0"/>
            </a:br>
            <a:r>
              <a:rPr lang="en-US" dirty="0" smtClean="0"/>
              <a:t/>
            </a:r>
            <a:br>
              <a:rPr lang="en-US" dirty="0" smtClean="0"/>
            </a:br>
            <a:r>
              <a:rPr lang="en-US" dirty="0" smtClean="0">
                <a:hlinkClick r:id="rId2" action="ppaction://hlinkfile"/>
              </a:rPr>
              <a:t>AND </a:t>
            </a:r>
            <a:r>
              <a:rPr lang="en-US" dirty="0" smtClean="0"/>
              <a:t/>
            </a:r>
            <a:br>
              <a:rPr lang="en-US" dirty="0" smtClean="0"/>
            </a:br>
            <a:r>
              <a:rPr lang="en-US" dirty="0" smtClean="0"/>
              <a:t/>
            </a:r>
            <a:br>
              <a:rPr lang="en-US" dirty="0" smtClean="0"/>
            </a:br>
            <a:r>
              <a:rPr lang="en-US" sz="4000" dirty="0" smtClean="0"/>
              <a:t>WELCOME TO ACA BEHAVIOR SCHOOL FOR FURTHER LEARNING</a:t>
            </a:r>
            <a:endParaRPr lang="en-US" sz="4000"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61</a:t>
            </a:fld>
            <a:endParaRPr lang="en-US"/>
          </a:p>
        </p:txBody>
      </p:sp>
      <p:sp>
        <p:nvSpPr>
          <p:cNvPr id="4" name="Date Placeholder 3"/>
          <p:cNvSpPr>
            <a:spLocks noGrp="1"/>
          </p:cNvSpPr>
          <p:nvPr>
            <p:ph type="dt" sz="half" idx="10"/>
          </p:nvPr>
        </p:nvSpPr>
        <p:spPr/>
        <p:txBody>
          <a:bodyPr/>
          <a:lstStyle/>
          <a:p>
            <a:fld id="{AC8569B1-9F30-4873-A302-B1825744F706}" type="datetime3">
              <a:rPr lang="en-US" smtClean="0"/>
              <a:pPr/>
              <a:t>26 August 2016</a:t>
            </a:fld>
            <a:endParaRPr lang="en-US"/>
          </a:p>
        </p:txBody>
      </p:sp>
      <p:sp>
        <p:nvSpPr>
          <p:cNvPr id="6" name="Footer Placeholder 5"/>
          <p:cNvSpPr>
            <a:spLocks noGrp="1"/>
          </p:cNvSpPr>
          <p:nvPr>
            <p:ph type="ftr" sz="quarter" idx="11"/>
          </p:nvPr>
        </p:nvSpPr>
        <p:spPr/>
        <p:txBody>
          <a:bodyPr/>
          <a:lstStyle/>
          <a:p>
            <a:r>
              <a:rPr lang="en-US" smtClean="0"/>
              <a:t>Prof.Bhusari, ACA Behavior School. M-9325595378</a:t>
            </a:r>
            <a:endParaRPr lang="en-US"/>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Numerical Ability</a:t>
            </a:r>
            <a:endParaRPr lang="en-US" dirty="0"/>
          </a:p>
        </p:txBody>
      </p:sp>
      <p:sp>
        <p:nvSpPr>
          <p:cNvPr id="3" name="Subtitle 2"/>
          <p:cNvSpPr>
            <a:spLocks noGrp="1"/>
          </p:cNvSpPr>
          <p:nvPr>
            <p:ph type="subTitle" idx="1"/>
          </p:nvPr>
        </p:nvSpPr>
        <p:spPr/>
        <p:txBody>
          <a:bodyPr>
            <a:normAutofit fontScale="92500" lnSpcReduction="10000"/>
          </a:bodyPr>
          <a:lstStyle/>
          <a:p>
            <a:r>
              <a:rPr lang="en-US" b="1" dirty="0" smtClean="0">
                <a:solidFill>
                  <a:srgbClr val="FF0000"/>
                </a:solidFill>
              </a:rPr>
              <a:t>Session 7. Averages - Mean</a:t>
            </a:r>
          </a:p>
          <a:p>
            <a:r>
              <a:rPr lang="en-US" sz="4100" dirty="0" smtClean="0">
                <a:solidFill>
                  <a:srgbClr val="0070C0"/>
                </a:solidFill>
              </a:rPr>
              <a:t>By ACA BEHAVIOR SCHOOL</a:t>
            </a:r>
          </a:p>
          <a:p>
            <a:r>
              <a:rPr lang="en-US" sz="1800" dirty="0" smtClean="0">
                <a:solidFill>
                  <a:srgbClr val="0070C0"/>
                </a:solidFill>
              </a:rPr>
              <a:t>Prof. SHANKAR BHUSARI </a:t>
            </a:r>
          </a:p>
          <a:p>
            <a:r>
              <a:rPr lang="en-US" sz="1800" b="1" dirty="0" smtClean="0">
                <a:solidFill>
                  <a:srgbClr val="0070C0"/>
                </a:solidFill>
              </a:rPr>
              <a:t>(</a:t>
            </a:r>
            <a:r>
              <a:rPr lang="en-US" sz="1800" b="1" dirty="0" err="1" smtClean="0">
                <a:solidFill>
                  <a:srgbClr val="0070C0"/>
                </a:solidFill>
              </a:rPr>
              <a:t>BSc</a:t>
            </a:r>
            <a:r>
              <a:rPr lang="en-US" sz="1800" b="1" dirty="0" smtClean="0">
                <a:solidFill>
                  <a:srgbClr val="0070C0"/>
                </a:solidFill>
              </a:rPr>
              <a:t>, M.A.(Psychology), MBA (HR &amp; Finance)</a:t>
            </a:r>
          </a:p>
        </p:txBody>
      </p:sp>
      <p:sp>
        <p:nvSpPr>
          <p:cNvPr id="4" name="Date Placeholder 3"/>
          <p:cNvSpPr>
            <a:spLocks noGrp="1"/>
          </p:cNvSpPr>
          <p:nvPr>
            <p:ph type="dt" sz="half" idx="10"/>
          </p:nvPr>
        </p:nvSpPr>
        <p:spPr/>
        <p:txBody>
          <a:bodyPr/>
          <a:lstStyle/>
          <a:p>
            <a:fld id="{2E1D0268-9D47-4D92-A78B-CD3FFCB4AEC6}" type="datetime3">
              <a:rPr lang="en-US" smtClean="0"/>
              <a:pPr/>
              <a:t>26 August 2016</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62</a:t>
            </a:fld>
            <a:endParaRPr lang="en-US"/>
          </a:p>
        </p:txBody>
      </p:sp>
      <p:sp>
        <p:nvSpPr>
          <p:cNvPr id="6" name="Footer Placeholder 5"/>
          <p:cNvSpPr>
            <a:spLocks noGrp="1"/>
          </p:cNvSpPr>
          <p:nvPr>
            <p:ph type="ftr" sz="quarter" idx="11"/>
          </p:nvPr>
        </p:nvSpPr>
        <p:spPr/>
        <p:txBody>
          <a:bodyPr/>
          <a:lstStyle/>
          <a:p>
            <a:r>
              <a:rPr lang="en-US" smtClean="0"/>
              <a:t>Prof.Bhusari, ACA Behavior School. M-9325595378</a:t>
            </a:r>
            <a:endParaRPr lang="en-US"/>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Autofit/>
          </a:bodyPr>
          <a:lstStyle/>
          <a:p>
            <a:r>
              <a:rPr lang="en-US" sz="6000" b="1" dirty="0" smtClean="0"/>
              <a:t>Averages</a:t>
            </a:r>
            <a:r>
              <a:rPr lang="en-US" sz="5000" dirty="0" smtClean="0"/>
              <a:t> </a:t>
            </a:r>
            <a:endParaRPr lang="en-US" sz="5000" dirty="0"/>
          </a:p>
        </p:txBody>
      </p:sp>
      <p:sp>
        <p:nvSpPr>
          <p:cNvPr id="3" name="Content Placeholder 2"/>
          <p:cNvSpPr>
            <a:spLocks noGrp="1"/>
          </p:cNvSpPr>
          <p:nvPr>
            <p:ph idx="1"/>
          </p:nvPr>
        </p:nvSpPr>
        <p:spPr>
          <a:xfrm>
            <a:off x="228600" y="1066800"/>
            <a:ext cx="8686800" cy="5181600"/>
          </a:xfrm>
        </p:spPr>
        <p:txBody>
          <a:bodyPr>
            <a:normAutofit fontScale="92500" lnSpcReduction="10000"/>
          </a:bodyPr>
          <a:lstStyle/>
          <a:p>
            <a:pPr>
              <a:buNone/>
            </a:pPr>
            <a:r>
              <a:rPr lang="en-US" sz="5000" b="1" dirty="0" smtClean="0"/>
              <a:t>Objectives:</a:t>
            </a:r>
          </a:p>
          <a:p>
            <a:r>
              <a:rPr lang="en-US" sz="4000" dirty="0" smtClean="0"/>
              <a:t>To find out one value that represents the whole mass of data.</a:t>
            </a:r>
          </a:p>
          <a:p>
            <a:r>
              <a:rPr lang="en-US" sz="4000" dirty="0" smtClean="0"/>
              <a:t>To enable comparison.</a:t>
            </a:r>
          </a:p>
          <a:p>
            <a:r>
              <a:rPr lang="en-US" sz="4000" dirty="0" smtClean="0"/>
              <a:t>To establish relationship.</a:t>
            </a:r>
          </a:p>
          <a:p>
            <a:r>
              <a:rPr lang="en-US" sz="4000" dirty="0" smtClean="0"/>
              <a:t>To derive inference about a universe from sample.</a:t>
            </a:r>
          </a:p>
          <a:p>
            <a:r>
              <a:rPr lang="en-US" sz="4000" dirty="0" smtClean="0"/>
              <a:t>To aid decision-making</a:t>
            </a:r>
          </a:p>
          <a:p>
            <a:endParaRPr lang="en-US" dirty="0" smtClean="0"/>
          </a:p>
          <a:p>
            <a:endParaRPr lang="en-US" dirty="0"/>
          </a:p>
        </p:txBody>
      </p:sp>
      <p:sp>
        <p:nvSpPr>
          <p:cNvPr id="4" name="Date Placeholder 3"/>
          <p:cNvSpPr>
            <a:spLocks noGrp="1"/>
          </p:cNvSpPr>
          <p:nvPr>
            <p:ph type="dt" sz="half" idx="10"/>
          </p:nvPr>
        </p:nvSpPr>
        <p:spPr/>
        <p:txBody>
          <a:bodyPr/>
          <a:lstStyle/>
          <a:p>
            <a:fld id="{6D4E0F99-F0C1-4EA7-8C3D-1DF933861B13}" type="datetime3">
              <a:rPr lang="en-US" smtClean="0"/>
              <a:pPr/>
              <a:t>26 August 2016</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63</a:t>
            </a:fld>
            <a:endParaRPr lang="en-US"/>
          </a:p>
        </p:txBody>
      </p:sp>
      <p:sp>
        <p:nvSpPr>
          <p:cNvPr id="6" name="Footer Placeholder 5"/>
          <p:cNvSpPr>
            <a:spLocks noGrp="1"/>
          </p:cNvSpPr>
          <p:nvPr>
            <p:ph type="ftr" sz="quarter" idx="11"/>
          </p:nvPr>
        </p:nvSpPr>
        <p:spPr/>
        <p:txBody>
          <a:bodyPr/>
          <a:lstStyle/>
          <a:p>
            <a:r>
              <a:rPr lang="en-US" dirty="0" err="1" smtClean="0"/>
              <a:t>Prof.Bhusari</a:t>
            </a:r>
            <a:r>
              <a:rPr lang="en-US" dirty="0" smtClean="0"/>
              <a:t>, ACA Behavior School. M-9325595378</a:t>
            </a:r>
            <a:endParaRPr lang="en-US" dirty="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US" sz="5600" dirty="0" smtClean="0"/>
              <a:t>Type</a:t>
            </a:r>
            <a:r>
              <a:rPr lang="en-US" dirty="0" smtClean="0"/>
              <a:t> </a:t>
            </a:r>
            <a:endParaRPr lang="en-US" dirty="0"/>
          </a:p>
        </p:txBody>
      </p:sp>
      <p:sp>
        <p:nvSpPr>
          <p:cNvPr id="3" name="Content Placeholder 2"/>
          <p:cNvSpPr>
            <a:spLocks noGrp="1"/>
          </p:cNvSpPr>
          <p:nvPr>
            <p:ph idx="1"/>
          </p:nvPr>
        </p:nvSpPr>
        <p:spPr>
          <a:xfrm>
            <a:off x="228600" y="1143000"/>
            <a:ext cx="8686800" cy="5486400"/>
          </a:xfrm>
        </p:spPr>
        <p:txBody>
          <a:bodyPr>
            <a:normAutofit fontScale="77500" lnSpcReduction="20000"/>
          </a:bodyPr>
          <a:lstStyle/>
          <a:p>
            <a:pPr>
              <a:buNone/>
            </a:pPr>
            <a:r>
              <a:rPr lang="en-US" sz="4000" b="1" dirty="0" smtClean="0"/>
              <a:t>Types of Averages:</a:t>
            </a:r>
          </a:p>
          <a:p>
            <a:pPr>
              <a:buFont typeface="Wingdings" pitchFamily="2" charset="2"/>
              <a:buChar char="Ø"/>
            </a:pPr>
            <a:r>
              <a:rPr lang="en-US" sz="4000" b="1" dirty="0" smtClean="0">
                <a:solidFill>
                  <a:srgbClr val="00B050"/>
                </a:solidFill>
              </a:rPr>
              <a:t>Mathematical Averages</a:t>
            </a:r>
          </a:p>
          <a:p>
            <a:pPr>
              <a:buNone/>
            </a:pPr>
            <a:r>
              <a:rPr lang="en-US" sz="4000" b="1" i="1" dirty="0" smtClean="0"/>
              <a:t>Arithmetic mean </a:t>
            </a:r>
            <a:r>
              <a:rPr lang="en-US" sz="4000" b="1" dirty="0" smtClean="0"/>
              <a:t>– </a:t>
            </a:r>
            <a:r>
              <a:rPr lang="en-US" sz="4000" dirty="0" smtClean="0"/>
              <a:t>Sum of observations </a:t>
            </a:r>
            <a:r>
              <a:rPr lang="en-US" sz="4000" b="1" dirty="0" smtClean="0"/>
              <a:t>(∑x)</a:t>
            </a:r>
            <a:r>
              <a:rPr lang="en-US" sz="4000" dirty="0" smtClean="0"/>
              <a:t> divided by number of observations (n). This is calculated when data has equal importance. Say data of age of people. POOJA– 21, DOLLY -22 and RESHMA - 23</a:t>
            </a:r>
          </a:p>
          <a:p>
            <a:pPr>
              <a:buNone/>
            </a:pPr>
            <a:r>
              <a:rPr lang="en-US" sz="4000" b="1" i="1" dirty="0" smtClean="0"/>
              <a:t>Weighted mean </a:t>
            </a:r>
            <a:r>
              <a:rPr lang="en-US" sz="4000" b="1" dirty="0" smtClean="0"/>
              <a:t>– </a:t>
            </a:r>
            <a:r>
              <a:rPr lang="en-US" sz="4000" dirty="0" smtClean="0"/>
              <a:t>This mean is calculated when data has unequal importance. Say, there are 3 buy of shares in Jan, Feb and Mar. 100 shares for Rs200/- per share, 150 shares for Rs.300/-  per share and 250 shares for Rs400/- per share. In each purchase number per shares has changed. The data is unequal. </a:t>
            </a:r>
          </a:p>
          <a:p>
            <a:endParaRPr lang="en-US" dirty="0" smtClean="0"/>
          </a:p>
          <a:p>
            <a:endParaRPr lang="en-US" dirty="0"/>
          </a:p>
        </p:txBody>
      </p:sp>
      <p:sp>
        <p:nvSpPr>
          <p:cNvPr id="4" name="Date Placeholder 3"/>
          <p:cNvSpPr>
            <a:spLocks noGrp="1"/>
          </p:cNvSpPr>
          <p:nvPr>
            <p:ph type="dt" sz="half" idx="10"/>
          </p:nvPr>
        </p:nvSpPr>
        <p:spPr/>
        <p:txBody>
          <a:bodyPr/>
          <a:lstStyle/>
          <a:p>
            <a:fld id="{6D4E0F99-F0C1-4EA7-8C3D-1DF933861B13}" type="datetime3">
              <a:rPr lang="en-US" smtClean="0"/>
              <a:pPr/>
              <a:t>26 August 2016</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64</a:t>
            </a:fld>
            <a:endParaRPr lang="en-US"/>
          </a:p>
        </p:txBody>
      </p:sp>
      <p:sp>
        <p:nvSpPr>
          <p:cNvPr id="6" name="Footer Placeholder 5"/>
          <p:cNvSpPr>
            <a:spLocks noGrp="1"/>
          </p:cNvSpPr>
          <p:nvPr>
            <p:ph type="ftr" sz="quarter" idx="11"/>
          </p:nvPr>
        </p:nvSpPr>
        <p:spPr/>
        <p:txBody>
          <a:bodyPr/>
          <a:lstStyle/>
          <a:p>
            <a:r>
              <a:rPr lang="en-US" smtClean="0"/>
              <a:t>Prof.Bhusari, ACA Behavior School. M-9325595378</a:t>
            </a:r>
            <a:endParaRPr lang="en-US"/>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745162"/>
          </a:xfrm>
        </p:spPr>
        <p:txBody>
          <a:bodyPr>
            <a:normAutofit fontScale="90000"/>
          </a:bodyPr>
          <a:lstStyle/>
          <a:p>
            <a:pPr algn="l"/>
            <a:r>
              <a:rPr lang="en-US" sz="2400" dirty="0" smtClean="0"/>
              <a:t/>
            </a:r>
            <a:br>
              <a:rPr lang="en-US" sz="2400" dirty="0" smtClean="0"/>
            </a:br>
            <a:r>
              <a:rPr lang="en-US" sz="5600" b="1" dirty="0" smtClean="0">
                <a:solidFill>
                  <a:srgbClr val="00B050"/>
                </a:solidFill>
              </a:rPr>
              <a:t>Positional Averages</a:t>
            </a:r>
            <a:r>
              <a:rPr lang="en-US" sz="4000" b="1" dirty="0" smtClean="0">
                <a:solidFill>
                  <a:srgbClr val="00B050"/>
                </a:solidFill>
              </a:rPr>
              <a:t/>
            </a:r>
            <a:br>
              <a:rPr lang="en-US" sz="4000" b="1" dirty="0" smtClean="0">
                <a:solidFill>
                  <a:srgbClr val="00B050"/>
                </a:solidFill>
              </a:rPr>
            </a:br>
            <a:r>
              <a:rPr lang="en-US" sz="2400" b="1" dirty="0" smtClean="0">
                <a:solidFill>
                  <a:srgbClr val="00B050"/>
                </a:solidFill>
              </a:rPr>
              <a:t/>
            </a:r>
            <a:br>
              <a:rPr lang="en-US" sz="2400" b="1" dirty="0" smtClean="0">
                <a:solidFill>
                  <a:srgbClr val="00B050"/>
                </a:solidFill>
              </a:rPr>
            </a:br>
            <a:r>
              <a:rPr lang="en-US" sz="4000" b="1" dirty="0" smtClean="0"/>
              <a:t>Median </a:t>
            </a:r>
            <a:r>
              <a:rPr lang="en-US" sz="4000" dirty="0" smtClean="0"/>
              <a:t>-Median is 50</a:t>
            </a:r>
            <a:r>
              <a:rPr lang="en-US" sz="4000" baseline="30000" dirty="0" smtClean="0"/>
              <a:t>th</a:t>
            </a:r>
            <a:r>
              <a:rPr lang="en-US" sz="4000" dirty="0" smtClean="0"/>
              <a:t> percentile value bellow which 50% of sample value falls. It is middle and positional value.</a:t>
            </a:r>
            <a:br>
              <a:rPr lang="en-US" sz="4000" dirty="0" smtClean="0"/>
            </a:br>
            <a:r>
              <a:rPr lang="en-US" sz="4000" dirty="0" smtClean="0"/>
              <a:t/>
            </a:r>
            <a:br>
              <a:rPr lang="en-US" sz="4000" dirty="0" smtClean="0"/>
            </a:br>
            <a:r>
              <a:rPr lang="en-US" sz="4000" b="1" dirty="0" smtClean="0"/>
              <a:t>Mode - </a:t>
            </a:r>
            <a:r>
              <a:rPr lang="en-US" sz="4000" dirty="0" smtClean="0"/>
              <a:t>Mode is defined as the value of the variable which occurs most frequently in the data set.</a:t>
            </a:r>
            <a:br>
              <a:rPr lang="en-US" sz="4000" dirty="0" smtClean="0"/>
            </a:br>
            <a:r>
              <a:rPr lang="en-US" sz="4000" dirty="0" smtClean="0"/>
              <a:t/>
            </a:r>
            <a:br>
              <a:rPr lang="en-US" sz="4000" dirty="0" smtClean="0"/>
            </a:br>
            <a:r>
              <a:rPr lang="en-US" sz="2400" dirty="0" smtClean="0"/>
              <a:t/>
            </a:r>
            <a:br>
              <a:rPr lang="en-US" sz="2400" dirty="0" smtClean="0"/>
            </a:br>
            <a:endParaRPr lang="en-US" sz="2400" dirty="0"/>
          </a:p>
        </p:txBody>
      </p:sp>
      <p:sp>
        <p:nvSpPr>
          <p:cNvPr id="3" name="Date Placeholder 2"/>
          <p:cNvSpPr>
            <a:spLocks noGrp="1"/>
          </p:cNvSpPr>
          <p:nvPr>
            <p:ph type="dt" sz="half" idx="10"/>
          </p:nvPr>
        </p:nvSpPr>
        <p:spPr/>
        <p:txBody>
          <a:bodyPr/>
          <a:lstStyle/>
          <a:p>
            <a:fld id="{473C488F-0D36-4B18-94FE-5BCF038A8389}" type="datetime3">
              <a:rPr lang="en-US" smtClean="0"/>
              <a:pPr/>
              <a:t>26 August 2016</a:t>
            </a:fld>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65</a:t>
            </a:fld>
            <a:endParaRPr lang="en-US"/>
          </a:p>
        </p:txBody>
      </p:sp>
      <p:sp>
        <p:nvSpPr>
          <p:cNvPr id="5" name="Footer Placeholder 4"/>
          <p:cNvSpPr>
            <a:spLocks noGrp="1"/>
          </p:cNvSpPr>
          <p:nvPr>
            <p:ph type="ftr" sz="quarter" idx="11"/>
          </p:nvPr>
        </p:nvSpPr>
        <p:spPr/>
        <p:txBody>
          <a:bodyPr/>
          <a:lstStyle/>
          <a:p>
            <a:r>
              <a:rPr lang="en-US" smtClean="0"/>
              <a:t>Prof.Bhusari, ACA Behavior School. M-9325595378</a:t>
            </a:r>
            <a:endParaRPr lang="en-US"/>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Autofit/>
          </a:bodyPr>
          <a:lstStyle/>
          <a:p>
            <a:r>
              <a:rPr lang="en-US" sz="2800" dirty="0" smtClean="0"/>
              <a:t>Arithmetic Mean – Ungrouped data</a:t>
            </a:r>
            <a:endParaRPr lang="en-US" sz="2800" dirty="0"/>
          </a:p>
        </p:txBody>
      </p:sp>
      <p:sp>
        <p:nvSpPr>
          <p:cNvPr id="3" name="Content Placeholder 2"/>
          <p:cNvSpPr>
            <a:spLocks noGrp="1"/>
          </p:cNvSpPr>
          <p:nvPr>
            <p:ph idx="1"/>
          </p:nvPr>
        </p:nvSpPr>
        <p:spPr>
          <a:xfrm>
            <a:off x="304800" y="685800"/>
            <a:ext cx="8534400" cy="5638800"/>
          </a:xfrm>
        </p:spPr>
        <p:txBody>
          <a:bodyPr>
            <a:normAutofit lnSpcReduction="10000"/>
          </a:bodyPr>
          <a:lstStyle/>
          <a:p>
            <a:r>
              <a:rPr lang="en-US" sz="3000" dirty="0" smtClean="0"/>
              <a:t>Arithmetic mean is simple.</a:t>
            </a:r>
          </a:p>
          <a:p>
            <a:r>
              <a:rPr lang="en-US" sz="3000" dirty="0" smtClean="0"/>
              <a:t>Arithmetic mean is most frequently used averages.</a:t>
            </a:r>
          </a:p>
          <a:p>
            <a:r>
              <a:rPr lang="en-US" sz="3000" dirty="0" smtClean="0"/>
              <a:t>This is represented by        </a:t>
            </a:r>
          </a:p>
          <a:p>
            <a:pPr>
              <a:buFont typeface="Wingdings" pitchFamily="2" charset="2"/>
              <a:buChar char="Ø"/>
            </a:pPr>
            <a:r>
              <a:rPr lang="en-US" sz="2200" b="1" dirty="0" smtClean="0"/>
              <a:t>Mean of ungrouped data  = ∑x/n</a:t>
            </a:r>
          </a:p>
          <a:p>
            <a:pPr>
              <a:buNone/>
            </a:pPr>
            <a:r>
              <a:rPr lang="en-US" sz="2200" dirty="0" smtClean="0"/>
              <a:t>		Where x= x₁, x₂, x₃…… are elements of group</a:t>
            </a:r>
          </a:p>
          <a:p>
            <a:pPr>
              <a:buNone/>
            </a:pPr>
            <a:r>
              <a:rPr lang="en-US" sz="2200" dirty="0" smtClean="0"/>
              <a:t>			n= Total number of elements in the group</a:t>
            </a:r>
          </a:p>
          <a:p>
            <a:pPr>
              <a:buNone/>
            </a:pPr>
            <a:r>
              <a:rPr lang="en-US" sz="2200" dirty="0" smtClean="0"/>
              <a:t>Example :</a:t>
            </a:r>
          </a:p>
          <a:p>
            <a:pPr>
              <a:buNone/>
            </a:pPr>
            <a:r>
              <a:rPr lang="en-US" sz="2200" dirty="0" smtClean="0"/>
              <a:t>		</a:t>
            </a:r>
            <a:r>
              <a:rPr lang="en-US" sz="2200" u="sng" dirty="0" smtClean="0"/>
              <a:t>Girls</a:t>
            </a:r>
            <a:r>
              <a:rPr lang="en-US" sz="2200" dirty="0" smtClean="0"/>
              <a:t>		</a:t>
            </a:r>
            <a:r>
              <a:rPr lang="en-US" sz="2200" u="sng" dirty="0" smtClean="0"/>
              <a:t>Age</a:t>
            </a:r>
          </a:p>
          <a:p>
            <a:pPr>
              <a:buNone/>
            </a:pPr>
            <a:r>
              <a:rPr lang="en-US" sz="2200" dirty="0" smtClean="0"/>
              <a:t>		POOJA 		21</a:t>
            </a:r>
          </a:p>
          <a:p>
            <a:pPr>
              <a:buNone/>
            </a:pPr>
            <a:r>
              <a:rPr lang="en-US" sz="2200" dirty="0" smtClean="0"/>
              <a:t>		DOLLY		22</a:t>
            </a:r>
          </a:p>
          <a:p>
            <a:pPr>
              <a:buNone/>
            </a:pPr>
            <a:r>
              <a:rPr lang="en-US" sz="2200" dirty="0" smtClean="0"/>
              <a:t>		RESHMA	23</a:t>
            </a:r>
          </a:p>
          <a:p>
            <a:pPr>
              <a:buNone/>
            </a:pPr>
            <a:r>
              <a:rPr lang="en-US" sz="2200" dirty="0" smtClean="0"/>
              <a:t>				----</a:t>
            </a:r>
          </a:p>
          <a:p>
            <a:pPr>
              <a:buNone/>
            </a:pPr>
            <a:r>
              <a:rPr lang="en-US" sz="2200" dirty="0" smtClean="0"/>
              <a:t>		n = 3	</a:t>
            </a:r>
            <a:r>
              <a:rPr lang="en-US" sz="2200" b="1" dirty="0" smtClean="0"/>
              <a:t>      ∑X = 66	      Therefore ∑x/n = 66/3 =10</a:t>
            </a:r>
          </a:p>
          <a:p>
            <a:pPr>
              <a:buNone/>
            </a:pPr>
            <a:endParaRPr lang="en-US" sz="2200" dirty="0" smtClean="0"/>
          </a:p>
          <a:p>
            <a:pPr lvl="1">
              <a:buNone/>
            </a:pPr>
            <a:endParaRPr lang="en-US" sz="2000" dirty="0" smtClean="0"/>
          </a:p>
          <a:p>
            <a:pPr lvl="1">
              <a:buNone/>
            </a:pPr>
            <a:endParaRPr lang="en-US" sz="2000" dirty="0" smtClean="0"/>
          </a:p>
          <a:p>
            <a:pPr>
              <a:buNone/>
            </a:pPr>
            <a:endParaRPr lang="en-US" sz="2200" dirty="0"/>
          </a:p>
        </p:txBody>
      </p:sp>
      <p:sp>
        <p:nvSpPr>
          <p:cNvPr id="4" name="Date Placeholder 3"/>
          <p:cNvSpPr>
            <a:spLocks noGrp="1"/>
          </p:cNvSpPr>
          <p:nvPr>
            <p:ph type="dt" sz="half" idx="10"/>
          </p:nvPr>
        </p:nvSpPr>
        <p:spPr/>
        <p:txBody>
          <a:bodyPr/>
          <a:lstStyle/>
          <a:p>
            <a:fld id="{7414485C-ADE2-4744-9724-21B4A0F8251A}" type="datetime3">
              <a:rPr lang="en-US" smtClean="0"/>
              <a:pPr/>
              <a:t>26 August 2016</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66</a:t>
            </a:fld>
            <a:endParaRPr lang="en-US"/>
          </a:p>
        </p:txBody>
      </p:sp>
      <p:sp>
        <p:nvSpPr>
          <p:cNvPr id="6" name="Footer Placeholder 5"/>
          <p:cNvSpPr>
            <a:spLocks noGrp="1"/>
          </p:cNvSpPr>
          <p:nvPr>
            <p:ph type="ftr" sz="quarter" idx="11"/>
          </p:nvPr>
        </p:nvSpPr>
        <p:spPr/>
        <p:txBody>
          <a:bodyPr/>
          <a:lstStyle/>
          <a:p>
            <a:r>
              <a:rPr lang="en-US" smtClean="0"/>
              <a:t>Prof.Bhusari, ACA Behavior School. M-9325595378</a:t>
            </a:r>
            <a:endParaRPr lang="en-US"/>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Autofit/>
          </a:bodyPr>
          <a:lstStyle/>
          <a:p>
            <a:r>
              <a:rPr lang="en-US" sz="3000" b="1" dirty="0" smtClean="0"/>
              <a:t>Arithmetic Mean – Group data</a:t>
            </a:r>
            <a:endParaRPr lang="en-US" sz="3000" b="1" dirty="0"/>
          </a:p>
        </p:txBody>
      </p:sp>
      <p:sp>
        <p:nvSpPr>
          <p:cNvPr id="3" name="Content Placeholder 2"/>
          <p:cNvSpPr>
            <a:spLocks noGrp="1"/>
          </p:cNvSpPr>
          <p:nvPr>
            <p:ph idx="1"/>
          </p:nvPr>
        </p:nvSpPr>
        <p:spPr>
          <a:xfrm>
            <a:off x="228600" y="609600"/>
            <a:ext cx="8686800" cy="5638800"/>
          </a:xfrm>
        </p:spPr>
        <p:txBody>
          <a:bodyPr>
            <a:normAutofit fontScale="85000" lnSpcReduction="20000"/>
          </a:bodyPr>
          <a:lstStyle/>
          <a:p>
            <a:pPr>
              <a:buNone/>
            </a:pPr>
            <a:r>
              <a:rPr lang="en-US" sz="3000" dirty="0" smtClean="0"/>
              <a:t>Example : In 3 months, 9 drivers of a transport company are absent for days 6,7,10, 12, 9, 14,8,13 and 11 days respectively. What is the average absenteeism for given period?</a:t>
            </a:r>
          </a:p>
          <a:p>
            <a:pPr>
              <a:buNone/>
            </a:pPr>
            <a:r>
              <a:rPr lang="en-US" sz="3000" dirty="0" err="1" smtClean="0">
                <a:solidFill>
                  <a:srgbClr val="FF0000"/>
                </a:solidFill>
              </a:rPr>
              <a:t>Ans</a:t>
            </a:r>
            <a:r>
              <a:rPr lang="en-US" sz="3000" dirty="0" smtClean="0">
                <a:solidFill>
                  <a:srgbClr val="FF0000"/>
                </a:solidFill>
              </a:rPr>
              <a:t>: ∑x/n = ∑6+7+10+12+9+14+8+11+13/9 = 90/9 = 10 days/driver</a:t>
            </a:r>
          </a:p>
          <a:p>
            <a:pPr>
              <a:buFont typeface="Wingdings" pitchFamily="2" charset="2"/>
              <a:buChar char="Ø"/>
            </a:pPr>
            <a:r>
              <a:rPr lang="en-US" sz="3000" dirty="0" smtClean="0"/>
              <a:t> </a:t>
            </a:r>
            <a:r>
              <a:rPr lang="en-US" sz="3000" b="1" dirty="0" smtClean="0"/>
              <a:t>Mean of grouped data = ∑(</a:t>
            </a:r>
            <a:r>
              <a:rPr lang="en-US" sz="3000" b="1" dirty="0" smtClean="0">
                <a:solidFill>
                  <a:srgbClr val="00B050"/>
                </a:solidFill>
              </a:rPr>
              <a:t>f</a:t>
            </a:r>
            <a:r>
              <a:rPr lang="en-US" sz="3000" b="1" dirty="0" smtClean="0"/>
              <a:t> </a:t>
            </a:r>
            <a:r>
              <a:rPr lang="en-US" sz="3000" b="1" dirty="0" smtClean="0">
                <a:solidFill>
                  <a:srgbClr val="FF0000"/>
                </a:solidFill>
              </a:rPr>
              <a:t>*</a:t>
            </a:r>
            <a:r>
              <a:rPr lang="en-US" sz="3000" b="1" dirty="0" smtClean="0"/>
              <a:t> m)/ ∑f</a:t>
            </a:r>
          </a:p>
          <a:p>
            <a:pPr lvl="1">
              <a:buNone/>
            </a:pPr>
            <a:r>
              <a:rPr lang="en-US" sz="3000" dirty="0" smtClean="0"/>
              <a:t>		Where </a:t>
            </a:r>
            <a:r>
              <a:rPr lang="en-US" sz="3000" b="1" dirty="0" smtClean="0"/>
              <a:t>f</a:t>
            </a:r>
            <a:r>
              <a:rPr lang="en-US" sz="3000" dirty="0" smtClean="0"/>
              <a:t> is the frequencies of the grouped data. </a:t>
            </a:r>
          </a:p>
          <a:p>
            <a:pPr lvl="1">
              <a:buNone/>
            </a:pPr>
            <a:r>
              <a:rPr lang="en-US" sz="3000" dirty="0" smtClean="0"/>
              <a:t>		      and </a:t>
            </a:r>
            <a:r>
              <a:rPr lang="en-US" sz="3000" b="1" dirty="0" smtClean="0"/>
              <a:t>m</a:t>
            </a:r>
            <a:r>
              <a:rPr lang="en-US" sz="3000" dirty="0" smtClean="0"/>
              <a:t> is the </a:t>
            </a:r>
            <a:r>
              <a:rPr lang="en-US" sz="3000" b="1" dirty="0" smtClean="0"/>
              <a:t>midpoint</a:t>
            </a:r>
            <a:r>
              <a:rPr lang="en-US" sz="3000" dirty="0" smtClean="0"/>
              <a:t> of every group</a:t>
            </a:r>
          </a:p>
          <a:p>
            <a:pPr lvl="1">
              <a:buNone/>
            </a:pPr>
            <a:r>
              <a:rPr lang="en-US" sz="3000" dirty="0" smtClean="0"/>
              <a:t>Let us make groups of the data given in example 1.</a:t>
            </a:r>
          </a:p>
          <a:p>
            <a:pPr lvl="1">
              <a:buNone/>
            </a:pPr>
            <a:r>
              <a:rPr lang="en-US" sz="3000" dirty="0" smtClean="0"/>
              <a:t>   </a:t>
            </a:r>
            <a:r>
              <a:rPr lang="en-US" sz="3000" b="1" dirty="0" smtClean="0"/>
              <a:t>Group</a:t>
            </a:r>
            <a:r>
              <a:rPr lang="en-US" sz="3000" dirty="0" smtClean="0"/>
              <a:t>	</a:t>
            </a:r>
            <a:r>
              <a:rPr lang="en-US" sz="3000" b="1" dirty="0" smtClean="0"/>
              <a:t>Frequency(f) 	</a:t>
            </a:r>
            <a:r>
              <a:rPr lang="en-US" sz="3000" dirty="0" smtClean="0"/>
              <a:t>	</a:t>
            </a:r>
            <a:r>
              <a:rPr lang="en-US" sz="3000" b="1" dirty="0" smtClean="0"/>
              <a:t>Midpoint  </a:t>
            </a:r>
            <a:r>
              <a:rPr lang="en-US" sz="3000" dirty="0" smtClean="0"/>
              <a:t>	</a:t>
            </a:r>
            <a:r>
              <a:rPr lang="en-US" sz="3000" b="1" dirty="0" smtClean="0"/>
              <a:t>f*m	</a:t>
            </a:r>
          </a:p>
          <a:p>
            <a:pPr lvl="1">
              <a:buNone/>
            </a:pPr>
            <a:r>
              <a:rPr lang="en-US" sz="3000" dirty="0" smtClean="0"/>
              <a:t>     6-10	5  </a:t>
            </a:r>
            <a:r>
              <a:rPr lang="en-US" sz="3000" dirty="0" smtClean="0">
                <a:solidFill>
                  <a:schemeClr val="bg1">
                    <a:lumMod val="65000"/>
                  </a:schemeClr>
                </a:solidFill>
              </a:rPr>
              <a:t>(6,7,8,9,10)	</a:t>
            </a:r>
            <a:r>
              <a:rPr lang="en-US" sz="3000" dirty="0" smtClean="0"/>
              <a:t>	  8		5*8	</a:t>
            </a:r>
          </a:p>
          <a:p>
            <a:pPr lvl="1">
              <a:buNone/>
            </a:pPr>
            <a:r>
              <a:rPr lang="en-US" sz="3000" dirty="0" smtClean="0"/>
              <a:t>   11-14      4 </a:t>
            </a:r>
            <a:r>
              <a:rPr lang="en-US" sz="3000" dirty="0" smtClean="0">
                <a:solidFill>
                  <a:schemeClr val="bg1">
                    <a:lumMod val="65000"/>
                  </a:schemeClr>
                </a:solidFill>
              </a:rPr>
              <a:t>(11,12,13,14)</a:t>
            </a:r>
            <a:r>
              <a:rPr lang="en-US" sz="3000" dirty="0" smtClean="0"/>
              <a:t>		12.5		4*12.5</a:t>
            </a:r>
          </a:p>
          <a:p>
            <a:pPr lvl="1">
              <a:buNone/>
            </a:pPr>
            <a:r>
              <a:rPr lang="en-US" sz="3000" dirty="0" smtClean="0"/>
              <a:t>							</a:t>
            </a:r>
          </a:p>
          <a:p>
            <a:pPr lvl="1">
              <a:buNone/>
            </a:pPr>
            <a:r>
              <a:rPr lang="en-US" sz="3000" dirty="0" smtClean="0"/>
              <a:t>			 ∑(f*m)/n =40+50= 90/9 = 10.</a:t>
            </a:r>
          </a:p>
          <a:p>
            <a:pPr>
              <a:buNone/>
            </a:pPr>
            <a:endParaRPr lang="en-US" dirty="0"/>
          </a:p>
        </p:txBody>
      </p:sp>
      <p:sp>
        <p:nvSpPr>
          <p:cNvPr id="4" name="Date Placeholder 3"/>
          <p:cNvSpPr>
            <a:spLocks noGrp="1"/>
          </p:cNvSpPr>
          <p:nvPr>
            <p:ph type="dt" sz="half" idx="10"/>
          </p:nvPr>
        </p:nvSpPr>
        <p:spPr/>
        <p:txBody>
          <a:bodyPr/>
          <a:lstStyle/>
          <a:p>
            <a:fld id="{205B4F26-5A05-4E74-B5F5-302DD307A905}" type="datetime3">
              <a:rPr lang="en-US" smtClean="0"/>
              <a:pPr/>
              <a:t>26 August 2016</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67</a:t>
            </a:fld>
            <a:endParaRPr lang="en-US"/>
          </a:p>
        </p:txBody>
      </p:sp>
      <p:sp>
        <p:nvSpPr>
          <p:cNvPr id="6" name="Footer Placeholder 5"/>
          <p:cNvSpPr>
            <a:spLocks noGrp="1"/>
          </p:cNvSpPr>
          <p:nvPr>
            <p:ph type="ftr" sz="quarter" idx="11"/>
          </p:nvPr>
        </p:nvSpPr>
        <p:spPr/>
        <p:txBody>
          <a:bodyPr/>
          <a:lstStyle/>
          <a:p>
            <a:r>
              <a:rPr lang="en-US" smtClean="0"/>
              <a:t>Prof.Bhusari, ACA Behavior School. M-9325595378</a:t>
            </a:r>
            <a:endParaRPr lang="en-US"/>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458200" cy="1706562"/>
          </a:xfrm>
        </p:spPr>
        <p:txBody>
          <a:bodyPr>
            <a:normAutofit fontScale="90000"/>
          </a:bodyPr>
          <a:lstStyle/>
          <a:p>
            <a:pPr algn="l"/>
            <a:r>
              <a:rPr lang="en-US" sz="2000" dirty="0" smtClean="0"/>
              <a:t/>
            </a:r>
            <a:br>
              <a:rPr lang="en-US" sz="2000" dirty="0" smtClean="0"/>
            </a:br>
            <a:r>
              <a:rPr lang="en-US" sz="2000" dirty="0" smtClean="0"/>
              <a:t/>
            </a:r>
            <a:br>
              <a:rPr lang="en-US" sz="2000" dirty="0" smtClean="0"/>
            </a:br>
            <a:r>
              <a:rPr lang="en-US" sz="2000" dirty="0" smtClean="0"/>
              <a:t/>
            </a:r>
            <a:br>
              <a:rPr lang="en-US" sz="2000" dirty="0" smtClean="0"/>
            </a:br>
            <a:r>
              <a:rPr lang="en-US" sz="2000" dirty="0" smtClean="0"/>
              <a:t/>
            </a:r>
            <a:br>
              <a:rPr lang="en-US" sz="2000" dirty="0" smtClean="0"/>
            </a:br>
            <a:r>
              <a:rPr lang="en-US" sz="2000" dirty="0" smtClean="0"/>
              <a:t/>
            </a:r>
            <a:br>
              <a:rPr lang="en-US" sz="2000" dirty="0" smtClean="0"/>
            </a:br>
            <a:r>
              <a:rPr lang="en-US" sz="2700" b="1" dirty="0" smtClean="0"/>
              <a:t>Example: </a:t>
            </a:r>
            <a:r>
              <a:rPr lang="en-US" sz="2700" dirty="0" smtClean="0"/>
              <a:t>Calculate the </a:t>
            </a:r>
            <a:r>
              <a:rPr lang="en-US" sz="2700" b="1" dirty="0" smtClean="0"/>
              <a:t>mean</a:t>
            </a:r>
            <a:r>
              <a:rPr lang="en-US" sz="2700" dirty="0" smtClean="0"/>
              <a:t> of the distribution of weights of 150 students from the data give bellow</a:t>
            </a:r>
            <a:br>
              <a:rPr lang="en-US" sz="2700" dirty="0" smtClean="0"/>
            </a:br>
            <a:r>
              <a:rPr lang="en-US" sz="2700" dirty="0" smtClean="0"/>
              <a:t>Weight (kg):	30-40	40-50	50-60	60-70	70-80	80-90	90-100</a:t>
            </a:r>
            <a:br>
              <a:rPr lang="en-US" sz="2700" dirty="0" smtClean="0"/>
            </a:br>
            <a:r>
              <a:rPr lang="en-US" sz="2700" dirty="0" smtClean="0"/>
              <a:t>Frequency  :	    17	     38	    45         28         14          6          2 		</a:t>
            </a:r>
            <a:br>
              <a:rPr lang="en-US" sz="2700" dirty="0" smtClean="0"/>
            </a:br>
            <a:r>
              <a:rPr lang="en-US" sz="2000" dirty="0" smtClean="0"/>
              <a:t/>
            </a:r>
            <a:br>
              <a:rPr lang="en-US" sz="2000" dirty="0" smtClean="0"/>
            </a:br>
            <a:r>
              <a:rPr lang="en-US" sz="2000" dirty="0" smtClean="0"/>
              <a:t> </a:t>
            </a:r>
            <a:br>
              <a:rPr lang="en-US" sz="2000" dirty="0" smtClean="0"/>
            </a:br>
            <a:r>
              <a:rPr lang="en-US" sz="2000" dirty="0" smtClean="0"/>
              <a:t/>
            </a:r>
            <a:br>
              <a:rPr lang="en-US" sz="2000" dirty="0" smtClean="0"/>
            </a:br>
            <a:endParaRPr lang="en-US" sz="2000" dirty="0"/>
          </a:p>
        </p:txBody>
      </p:sp>
      <p:sp>
        <p:nvSpPr>
          <p:cNvPr id="3" name="Content Placeholder 2"/>
          <p:cNvSpPr>
            <a:spLocks noGrp="1"/>
          </p:cNvSpPr>
          <p:nvPr>
            <p:ph idx="1"/>
          </p:nvPr>
        </p:nvSpPr>
        <p:spPr>
          <a:xfrm>
            <a:off x="381000" y="1981200"/>
            <a:ext cx="8229600" cy="4343400"/>
          </a:xfrm>
        </p:spPr>
        <p:txBody>
          <a:body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sz="3000" dirty="0" smtClean="0"/>
              <a:t>Mean = 8350/150 =55.67</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
        <p:nvSpPr>
          <p:cNvPr id="4" name="Date Placeholder 3"/>
          <p:cNvSpPr>
            <a:spLocks noGrp="1"/>
          </p:cNvSpPr>
          <p:nvPr>
            <p:ph type="dt" sz="half" idx="10"/>
          </p:nvPr>
        </p:nvSpPr>
        <p:spPr/>
        <p:txBody>
          <a:bodyPr/>
          <a:lstStyle/>
          <a:p>
            <a:fld id="{D3508CBA-FF58-46DF-A101-65F9E1A175EB}" type="datetime3">
              <a:rPr lang="en-US" smtClean="0"/>
              <a:pPr/>
              <a:t>26 August 2016</a:t>
            </a:fld>
            <a:endParaRPr lang="en-US"/>
          </a:p>
        </p:txBody>
      </p:sp>
      <p:sp>
        <p:nvSpPr>
          <p:cNvPr id="5" name="Footer Placeholder 4"/>
          <p:cNvSpPr>
            <a:spLocks noGrp="1"/>
          </p:cNvSpPr>
          <p:nvPr>
            <p:ph type="ftr" sz="quarter" idx="11"/>
          </p:nvPr>
        </p:nvSpPr>
        <p:spPr/>
        <p:txBody>
          <a:bodyPr/>
          <a:lstStyle/>
          <a:p>
            <a:r>
              <a:rPr lang="en-US" smtClean="0"/>
              <a:t>Prof.Bhusari, ACA Behavior School. M-9325595378</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68</a:t>
            </a:fld>
            <a:endParaRPr lang="en-US"/>
          </a:p>
        </p:txBody>
      </p:sp>
      <p:graphicFrame>
        <p:nvGraphicFramePr>
          <p:cNvPr id="9" name="Table 8"/>
          <p:cNvGraphicFramePr>
            <a:graphicFrameLocks noGrp="1"/>
          </p:cNvGraphicFramePr>
          <p:nvPr/>
        </p:nvGraphicFramePr>
        <p:xfrm>
          <a:off x="1524000" y="2286000"/>
          <a:ext cx="6096000" cy="3291840"/>
        </p:xfrm>
        <a:graphic>
          <a:graphicData uri="http://schemas.openxmlformats.org/drawingml/2006/table">
            <a:tbl>
              <a:tblPr firstRow="1" bandRow="1">
                <a:tableStyleId>{5C22544A-7EE6-4342-B048-85BDC9FD1C3A}</a:tableStyleId>
              </a:tblPr>
              <a:tblGrid>
                <a:gridCol w="1524000"/>
                <a:gridCol w="1524000"/>
                <a:gridCol w="1524000"/>
                <a:gridCol w="1524000"/>
              </a:tblGrid>
              <a:tr h="304800">
                <a:tc>
                  <a:txBody>
                    <a:bodyPr/>
                    <a:lstStyle/>
                    <a:p>
                      <a:r>
                        <a:rPr lang="en-US" dirty="0" smtClean="0"/>
                        <a:t>Weights</a:t>
                      </a:r>
                      <a:endParaRPr lang="en-US" dirty="0"/>
                    </a:p>
                  </a:txBody>
                  <a:tcPr/>
                </a:tc>
                <a:tc>
                  <a:txBody>
                    <a:bodyPr/>
                    <a:lstStyle/>
                    <a:p>
                      <a:r>
                        <a:rPr lang="en-US" dirty="0" smtClean="0"/>
                        <a:t>f</a:t>
                      </a:r>
                      <a:endParaRPr lang="en-US" dirty="0"/>
                    </a:p>
                  </a:txBody>
                  <a:tcPr/>
                </a:tc>
                <a:tc>
                  <a:txBody>
                    <a:bodyPr/>
                    <a:lstStyle/>
                    <a:p>
                      <a:r>
                        <a:rPr lang="en-US" dirty="0" smtClean="0"/>
                        <a:t>Midpoint (m)</a:t>
                      </a:r>
                      <a:endParaRPr lang="en-US" dirty="0"/>
                    </a:p>
                  </a:txBody>
                  <a:tcPr/>
                </a:tc>
                <a:tc>
                  <a:txBody>
                    <a:bodyPr/>
                    <a:lstStyle/>
                    <a:p>
                      <a:r>
                        <a:rPr lang="en-US" dirty="0" smtClean="0"/>
                        <a:t>M*f</a:t>
                      </a:r>
                      <a:endParaRPr lang="en-US" dirty="0"/>
                    </a:p>
                  </a:txBody>
                  <a:tcPr/>
                </a:tc>
              </a:tr>
              <a:tr h="304800">
                <a:tc>
                  <a:txBody>
                    <a:bodyPr/>
                    <a:lstStyle/>
                    <a:p>
                      <a:r>
                        <a:rPr lang="en-US" dirty="0" smtClean="0"/>
                        <a:t>30-40</a:t>
                      </a:r>
                      <a:endParaRPr lang="en-US" dirty="0"/>
                    </a:p>
                  </a:txBody>
                  <a:tcPr/>
                </a:tc>
                <a:tc>
                  <a:txBody>
                    <a:bodyPr/>
                    <a:lstStyle/>
                    <a:p>
                      <a:r>
                        <a:rPr lang="en-US" dirty="0" smtClean="0"/>
                        <a:t>17</a:t>
                      </a:r>
                      <a:endParaRPr lang="en-US" dirty="0"/>
                    </a:p>
                  </a:txBody>
                  <a:tcPr/>
                </a:tc>
                <a:tc>
                  <a:txBody>
                    <a:bodyPr/>
                    <a:lstStyle/>
                    <a:p>
                      <a:r>
                        <a:rPr lang="en-US" dirty="0" smtClean="0"/>
                        <a:t>35</a:t>
                      </a:r>
                      <a:endParaRPr lang="en-US" dirty="0"/>
                    </a:p>
                  </a:txBody>
                  <a:tcPr/>
                </a:tc>
                <a:tc>
                  <a:txBody>
                    <a:bodyPr/>
                    <a:lstStyle/>
                    <a:p>
                      <a:r>
                        <a:rPr lang="en-US" dirty="0" smtClean="0"/>
                        <a:t>   595</a:t>
                      </a:r>
                      <a:endParaRPr lang="en-US" dirty="0"/>
                    </a:p>
                  </a:txBody>
                  <a:tcPr/>
                </a:tc>
              </a:tr>
              <a:tr h="304800">
                <a:tc>
                  <a:txBody>
                    <a:bodyPr/>
                    <a:lstStyle/>
                    <a:p>
                      <a:r>
                        <a:rPr lang="en-US" dirty="0" smtClean="0"/>
                        <a:t>40-50</a:t>
                      </a:r>
                      <a:endParaRPr lang="en-US" dirty="0"/>
                    </a:p>
                  </a:txBody>
                  <a:tcPr/>
                </a:tc>
                <a:tc>
                  <a:txBody>
                    <a:bodyPr/>
                    <a:lstStyle/>
                    <a:p>
                      <a:r>
                        <a:rPr lang="en-US" dirty="0" smtClean="0"/>
                        <a:t>38</a:t>
                      </a:r>
                      <a:endParaRPr lang="en-US" dirty="0"/>
                    </a:p>
                  </a:txBody>
                  <a:tcPr/>
                </a:tc>
                <a:tc>
                  <a:txBody>
                    <a:bodyPr/>
                    <a:lstStyle/>
                    <a:p>
                      <a:r>
                        <a:rPr lang="en-US" dirty="0" smtClean="0"/>
                        <a:t>45</a:t>
                      </a:r>
                      <a:endParaRPr lang="en-US" dirty="0"/>
                    </a:p>
                  </a:txBody>
                  <a:tcPr/>
                </a:tc>
                <a:tc>
                  <a:txBody>
                    <a:bodyPr/>
                    <a:lstStyle/>
                    <a:p>
                      <a:r>
                        <a:rPr lang="en-US" dirty="0" smtClean="0"/>
                        <a:t>1710</a:t>
                      </a:r>
                      <a:endParaRPr lang="en-US" dirty="0"/>
                    </a:p>
                  </a:txBody>
                  <a:tcPr/>
                </a:tc>
              </a:tr>
              <a:tr h="304800">
                <a:tc>
                  <a:txBody>
                    <a:bodyPr/>
                    <a:lstStyle/>
                    <a:p>
                      <a:r>
                        <a:rPr lang="en-US" dirty="0" smtClean="0"/>
                        <a:t>50-60</a:t>
                      </a:r>
                      <a:endParaRPr lang="en-US" dirty="0"/>
                    </a:p>
                  </a:txBody>
                  <a:tcPr/>
                </a:tc>
                <a:tc>
                  <a:txBody>
                    <a:bodyPr/>
                    <a:lstStyle/>
                    <a:p>
                      <a:r>
                        <a:rPr lang="en-US" dirty="0" smtClean="0"/>
                        <a:t>45</a:t>
                      </a:r>
                      <a:endParaRPr lang="en-US" dirty="0"/>
                    </a:p>
                  </a:txBody>
                  <a:tcPr/>
                </a:tc>
                <a:tc>
                  <a:txBody>
                    <a:bodyPr/>
                    <a:lstStyle/>
                    <a:p>
                      <a:r>
                        <a:rPr lang="en-US" dirty="0" smtClean="0"/>
                        <a:t>55</a:t>
                      </a:r>
                      <a:endParaRPr lang="en-US" dirty="0"/>
                    </a:p>
                  </a:txBody>
                  <a:tcPr/>
                </a:tc>
                <a:tc>
                  <a:txBody>
                    <a:bodyPr/>
                    <a:lstStyle/>
                    <a:p>
                      <a:r>
                        <a:rPr lang="en-US" dirty="0" smtClean="0"/>
                        <a:t>2475</a:t>
                      </a:r>
                      <a:endParaRPr lang="en-US" dirty="0"/>
                    </a:p>
                  </a:txBody>
                  <a:tcPr/>
                </a:tc>
              </a:tr>
              <a:tr h="304800">
                <a:tc>
                  <a:txBody>
                    <a:bodyPr/>
                    <a:lstStyle/>
                    <a:p>
                      <a:r>
                        <a:rPr lang="en-US" dirty="0" smtClean="0"/>
                        <a:t>60-70</a:t>
                      </a:r>
                      <a:endParaRPr lang="en-US" dirty="0"/>
                    </a:p>
                  </a:txBody>
                  <a:tcPr/>
                </a:tc>
                <a:tc>
                  <a:txBody>
                    <a:bodyPr/>
                    <a:lstStyle/>
                    <a:p>
                      <a:r>
                        <a:rPr lang="en-US" dirty="0" smtClean="0"/>
                        <a:t>28</a:t>
                      </a:r>
                      <a:endParaRPr lang="en-US" dirty="0"/>
                    </a:p>
                  </a:txBody>
                  <a:tcPr/>
                </a:tc>
                <a:tc>
                  <a:txBody>
                    <a:bodyPr/>
                    <a:lstStyle/>
                    <a:p>
                      <a:r>
                        <a:rPr lang="en-US" dirty="0" smtClean="0"/>
                        <a:t>65</a:t>
                      </a:r>
                      <a:endParaRPr lang="en-US" dirty="0"/>
                    </a:p>
                  </a:txBody>
                  <a:tcPr/>
                </a:tc>
                <a:tc>
                  <a:txBody>
                    <a:bodyPr/>
                    <a:lstStyle/>
                    <a:p>
                      <a:r>
                        <a:rPr lang="en-US" dirty="0" smtClean="0"/>
                        <a:t>1820</a:t>
                      </a:r>
                      <a:endParaRPr lang="en-US" dirty="0"/>
                    </a:p>
                  </a:txBody>
                  <a:tcPr/>
                </a:tc>
              </a:tr>
              <a:tr h="304800">
                <a:tc>
                  <a:txBody>
                    <a:bodyPr/>
                    <a:lstStyle/>
                    <a:p>
                      <a:r>
                        <a:rPr lang="en-US" dirty="0" smtClean="0"/>
                        <a:t>70-80</a:t>
                      </a:r>
                      <a:endParaRPr lang="en-US" dirty="0"/>
                    </a:p>
                  </a:txBody>
                  <a:tcPr/>
                </a:tc>
                <a:tc>
                  <a:txBody>
                    <a:bodyPr/>
                    <a:lstStyle/>
                    <a:p>
                      <a:r>
                        <a:rPr lang="en-US" dirty="0" smtClean="0"/>
                        <a:t>14</a:t>
                      </a:r>
                      <a:endParaRPr lang="en-US" dirty="0"/>
                    </a:p>
                  </a:txBody>
                  <a:tcPr/>
                </a:tc>
                <a:tc>
                  <a:txBody>
                    <a:bodyPr/>
                    <a:lstStyle/>
                    <a:p>
                      <a:r>
                        <a:rPr lang="en-US" dirty="0" smtClean="0"/>
                        <a:t>75</a:t>
                      </a:r>
                      <a:endParaRPr lang="en-US" dirty="0"/>
                    </a:p>
                  </a:txBody>
                  <a:tcPr/>
                </a:tc>
                <a:tc>
                  <a:txBody>
                    <a:bodyPr/>
                    <a:lstStyle/>
                    <a:p>
                      <a:r>
                        <a:rPr lang="en-US" dirty="0" smtClean="0"/>
                        <a:t>1050</a:t>
                      </a:r>
                      <a:endParaRPr lang="en-US" dirty="0"/>
                    </a:p>
                  </a:txBody>
                  <a:tcPr/>
                </a:tc>
              </a:tr>
              <a:tr h="304800">
                <a:tc>
                  <a:txBody>
                    <a:bodyPr/>
                    <a:lstStyle/>
                    <a:p>
                      <a:r>
                        <a:rPr lang="en-US" dirty="0" smtClean="0"/>
                        <a:t>80-90</a:t>
                      </a:r>
                      <a:endParaRPr lang="en-US" dirty="0"/>
                    </a:p>
                  </a:txBody>
                  <a:tcPr/>
                </a:tc>
                <a:tc>
                  <a:txBody>
                    <a:bodyPr/>
                    <a:lstStyle/>
                    <a:p>
                      <a:r>
                        <a:rPr lang="en-US" dirty="0" smtClean="0"/>
                        <a:t>  6</a:t>
                      </a:r>
                      <a:endParaRPr lang="en-US" dirty="0"/>
                    </a:p>
                  </a:txBody>
                  <a:tcPr/>
                </a:tc>
                <a:tc>
                  <a:txBody>
                    <a:bodyPr/>
                    <a:lstStyle/>
                    <a:p>
                      <a:r>
                        <a:rPr lang="en-US" dirty="0" smtClean="0"/>
                        <a:t>85</a:t>
                      </a:r>
                      <a:endParaRPr lang="en-US" dirty="0"/>
                    </a:p>
                  </a:txBody>
                  <a:tcPr/>
                </a:tc>
                <a:tc>
                  <a:txBody>
                    <a:bodyPr/>
                    <a:lstStyle/>
                    <a:p>
                      <a:r>
                        <a:rPr lang="en-US" dirty="0" smtClean="0"/>
                        <a:t>  510</a:t>
                      </a:r>
                      <a:endParaRPr lang="en-US" dirty="0"/>
                    </a:p>
                  </a:txBody>
                  <a:tcPr/>
                </a:tc>
              </a:tr>
              <a:tr h="304800">
                <a:tc>
                  <a:txBody>
                    <a:bodyPr/>
                    <a:lstStyle/>
                    <a:p>
                      <a:r>
                        <a:rPr lang="en-US" dirty="0" smtClean="0"/>
                        <a:t>90-100</a:t>
                      </a:r>
                      <a:endParaRPr lang="en-US" dirty="0"/>
                    </a:p>
                  </a:txBody>
                  <a:tcPr/>
                </a:tc>
                <a:tc>
                  <a:txBody>
                    <a:bodyPr/>
                    <a:lstStyle/>
                    <a:p>
                      <a:r>
                        <a:rPr lang="en-US" dirty="0" smtClean="0"/>
                        <a:t>  2</a:t>
                      </a:r>
                      <a:endParaRPr lang="en-US" dirty="0"/>
                    </a:p>
                  </a:txBody>
                  <a:tcPr/>
                </a:tc>
                <a:tc>
                  <a:txBody>
                    <a:bodyPr/>
                    <a:lstStyle/>
                    <a:p>
                      <a:r>
                        <a:rPr lang="en-US" dirty="0" smtClean="0"/>
                        <a:t>95</a:t>
                      </a:r>
                      <a:endParaRPr lang="en-US" dirty="0"/>
                    </a:p>
                  </a:txBody>
                  <a:tcPr/>
                </a:tc>
                <a:tc>
                  <a:txBody>
                    <a:bodyPr/>
                    <a:lstStyle/>
                    <a:p>
                      <a:r>
                        <a:rPr lang="en-US" dirty="0" smtClean="0"/>
                        <a:t>  190</a:t>
                      </a:r>
                      <a:endParaRPr lang="en-US" dirty="0"/>
                    </a:p>
                  </a:txBody>
                  <a:tcPr/>
                </a:tc>
              </a:tr>
              <a:tr h="304800">
                <a:tc>
                  <a:txBody>
                    <a:bodyPr/>
                    <a:lstStyle/>
                    <a:p>
                      <a:endParaRPr lang="en-US" dirty="0"/>
                    </a:p>
                  </a:txBody>
                  <a:tcPr/>
                </a:tc>
                <a:tc>
                  <a:txBody>
                    <a:bodyPr/>
                    <a:lstStyle/>
                    <a:p>
                      <a:r>
                        <a:rPr lang="en-US" dirty="0" smtClean="0"/>
                        <a:t>∑f=150</a:t>
                      </a:r>
                      <a:endParaRPr lang="en-US" dirty="0"/>
                    </a:p>
                  </a:txBody>
                  <a:tcPr/>
                </a:tc>
                <a:tc>
                  <a:txBody>
                    <a:bodyPr/>
                    <a:lstStyle/>
                    <a:p>
                      <a:endParaRPr lang="en-US" dirty="0"/>
                    </a:p>
                  </a:txBody>
                  <a:tcPr/>
                </a:tc>
                <a:tc>
                  <a:txBody>
                    <a:bodyPr/>
                    <a:lstStyle/>
                    <a:p>
                      <a:r>
                        <a:rPr lang="en-US" dirty="0" smtClean="0"/>
                        <a:t>∑ 8350</a:t>
                      </a:r>
                      <a:endParaRPr lang="en-US" dirty="0"/>
                    </a:p>
                  </a:txBody>
                  <a:tcPr/>
                </a:tc>
              </a:tr>
            </a:tbl>
          </a:graphicData>
        </a:graphic>
      </p:graphicFrame>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r>
              <a:rPr lang="en-US" sz="3000" b="1" dirty="0" smtClean="0"/>
              <a:t>Weighted Mean</a:t>
            </a:r>
            <a:endParaRPr lang="en-US" sz="3000" b="1" dirty="0"/>
          </a:p>
        </p:txBody>
      </p:sp>
      <p:sp>
        <p:nvSpPr>
          <p:cNvPr id="3" name="Content Placeholder 2"/>
          <p:cNvSpPr>
            <a:spLocks noGrp="1"/>
          </p:cNvSpPr>
          <p:nvPr>
            <p:ph idx="1"/>
          </p:nvPr>
        </p:nvSpPr>
        <p:spPr>
          <a:xfrm>
            <a:off x="457200" y="685800"/>
            <a:ext cx="8305800" cy="5943600"/>
          </a:xfrm>
        </p:spPr>
        <p:txBody>
          <a:bodyPr>
            <a:normAutofit fontScale="92500" lnSpcReduction="20000"/>
          </a:bodyPr>
          <a:lstStyle/>
          <a:p>
            <a:pPr>
              <a:buNone/>
            </a:pPr>
            <a:r>
              <a:rPr lang="en-US" sz="2200" dirty="0" smtClean="0"/>
              <a:t>Example : Mr. LAMBA has purchased shares as given bellow, </a:t>
            </a:r>
          </a:p>
          <a:p>
            <a:pPr>
              <a:buNone/>
            </a:pPr>
            <a:r>
              <a:rPr lang="en-US" sz="2200" dirty="0" smtClean="0"/>
              <a:t>			</a:t>
            </a:r>
            <a:r>
              <a:rPr lang="en-US" sz="2200" u="sng" dirty="0" smtClean="0"/>
              <a:t>Month</a:t>
            </a:r>
            <a:r>
              <a:rPr lang="en-US" sz="2200" dirty="0" smtClean="0"/>
              <a:t>		</a:t>
            </a:r>
            <a:r>
              <a:rPr lang="en-US" sz="2200" u="sng" dirty="0" smtClean="0"/>
              <a:t>Price</a:t>
            </a:r>
            <a:r>
              <a:rPr lang="en-US" sz="2200" dirty="0" smtClean="0"/>
              <a:t>		</a:t>
            </a:r>
            <a:r>
              <a:rPr lang="en-US" sz="2200" u="sng" dirty="0" smtClean="0"/>
              <a:t>Shares</a:t>
            </a:r>
          </a:p>
          <a:p>
            <a:pPr>
              <a:buNone/>
            </a:pPr>
            <a:r>
              <a:rPr lang="en-US" sz="2200" dirty="0" smtClean="0"/>
              <a:t>			Jan.		100/-		200</a:t>
            </a:r>
          </a:p>
          <a:p>
            <a:pPr>
              <a:buNone/>
            </a:pPr>
            <a:r>
              <a:rPr lang="en-US" sz="2200" dirty="0" smtClean="0"/>
              <a:t>			Feb.		150/-		250</a:t>
            </a:r>
          </a:p>
          <a:p>
            <a:pPr>
              <a:buNone/>
            </a:pPr>
            <a:r>
              <a:rPr lang="en-US" sz="2200" dirty="0" smtClean="0"/>
              <a:t>			Mar.		200/-		280 </a:t>
            </a:r>
          </a:p>
          <a:p>
            <a:pPr>
              <a:buNone/>
            </a:pPr>
            <a:r>
              <a:rPr lang="en-US" sz="2200" dirty="0" smtClean="0"/>
              <a:t>			Apr.		125/-		300</a:t>
            </a:r>
          </a:p>
          <a:p>
            <a:pPr>
              <a:buNone/>
            </a:pPr>
            <a:r>
              <a:rPr lang="en-US" sz="2200" dirty="0" smtClean="0"/>
              <a:t>	Calculate the average price paid?</a:t>
            </a:r>
          </a:p>
          <a:p>
            <a:pPr>
              <a:buNone/>
            </a:pPr>
            <a:r>
              <a:rPr lang="en-US" sz="2200" dirty="0" err="1" smtClean="0"/>
              <a:t>Ans</a:t>
            </a:r>
            <a:r>
              <a:rPr lang="en-US" sz="2200" dirty="0" smtClean="0"/>
              <a:t>: Since price is changing on each buy, calculate using weight of every  price. The formula is </a:t>
            </a:r>
            <a:r>
              <a:rPr lang="en-US" sz="2000" b="1" dirty="0" smtClean="0"/>
              <a:t>∑(w*x)/ ∑ n</a:t>
            </a:r>
          </a:p>
          <a:p>
            <a:pPr>
              <a:buNone/>
            </a:pPr>
            <a:r>
              <a:rPr lang="en-US" sz="2000" b="1" dirty="0" smtClean="0"/>
              <a:t>	</a:t>
            </a:r>
            <a:r>
              <a:rPr lang="en-US" sz="2200" b="1" u="sng" dirty="0" smtClean="0"/>
              <a:t>X</a:t>
            </a:r>
            <a:r>
              <a:rPr lang="en-US" sz="2200" b="1" dirty="0" smtClean="0"/>
              <a:t>		</a:t>
            </a:r>
            <a:r>
              <a:rPr lang="en-US" sz="2200" b="1" u="sng" dirty="0" smtClean="0"/>
              <a:t>W</a:t>
            </a:r>
            <a:r>
              <a:rPr lang="en-US" sz="2200" b="1" dirty="0" smtClean="0"/>
              <a:t>		</a:t>
            </a:r>
            <a:r>
              <a:rPr lang="en-US" sz="2200" b="1" u="sng" dirty="0" err="1" smtClean="0"/>
              <a:t>w</a:t>
            </a:r>
            <a:r>
              <a:rPr lang="en-US" sz="2200" b="1" u="sng" dirty="0" smtClean="0"/>
              <a:t>*x</a:t>
            </a:r>
          </a:p>
          <a:p>
            <a:pPr>
              <a:buNone/>
            </a:pPr>
            <a:r>
              <a:rPr lang="en-US" sz="2000" b="1" dirty="0" smtClean="0"/>
              <a:t>	</a:t>
            </a:r>
            <a:r>
              <a:rPr lang="en-US" sz="2200" dirty="0" smtClean="0"/>
              <a:t>100		200		20000</a:t>
            </a:r>
          </a:p>
          <a:p>
            <a:pPr>
              <a:buNone/>
            </a:pPr>
            <a:r>
              <a:rPr lang="en-US" sz="2200" dirty="0" smtClean="0"/>
              <a:t>	150		250	                37500</a:t>
            </a:r>
          </a:p>
          <a:p>
            <a:pPr>
              <a:buNone/>
            </a:pPr>
            <a:r>
              <a:rPr lang="en-US" sz="2200" dirty="0" smtClean="0"/>
              <a:t>	200		280	                56000</a:t>
            </a:r>
          </a:p>
          <a:p>
            <a:pPr>
              <a:buNone/>
            </a:pPr>
            <a:r>
              <a:rPr lang="en-US" sz="2200" dirty="0" smtClean="0"/>
              <a:t>      125		300 		25000</a:t>
            </a:r>
          </a:p>
          <a:p>
            <a:pPr>
              <a:buNone/>
            </a:pPr>
            <a:r>
              <a:rPr lang="en-US" sz="2400" b="1" dirty="0" smtClean="0"/>
              <a:t>		          ∑ n = 1030       ∑(w*x ) = 138500</a:t>
            </a:r>
          </a:p>
          <a:p>
            <a:pPr>
              <a:buNone/>
            </a:pPr>
            <a:r>
              <a:rPr lang="en-US" sz="2400" b="1" dirty="0" smtClean="0"/>
              <a:t> Therefore 138500/1030 = 134.47 per share.</a:t>
            </a:r>
          </a:p>
          <a:p>
            <a:pPr>
              <a:buNone/>
            </a:pPr>
            <a:endParaRPr lang="en-US" sz="2400" b="1" dirty="0" smtClean="0"/>
          </a:p>
          <a:p>
            <a:pPr>
              <a:buNone/>
            </a:pPr>
            <a:r>
              <a:rPr lang="en-US" sz="2400" b="1" dirty="0" smtClean="0">
                <a:solidFill>
                  <a:srgbClr val="FF0000"/>
                </a:solidFill>
              </a:rPr>
              <a:t>Wrong Calculations – 100+150+200 +125= 575/4= 143.75	</a:t>
            </a:r>
            <a:endParaRPr lang="en-US" sz="2200" dirty="0">
              <a:solidFill>
                <a:srgbClr val="FF0000"/>
              </a:solidFill>
            </a:endParaRPr>
          </a:p>
        </p:txBody>
      </p:sp>
      <p:sp>
        <p:nvSpPr>
          <p:cNvPr id="4" name="Date Placeholder 3"/>
          <p:cNvSpPr>
            <a:spLocks noGrp="1"/>
          </p:cNvSpPr>
          <p:nvPr>
            <p:ph type="dt" sz="half" idx="10"/>
          </p:nvPr>
        </p:nvSpPr>
        <p:spPr/>
        <p:txBody>
          <a:bodyPr/>
          <a:lstStyle/>
          <a:p>
            <a:fld id="{4247FEE3-A537-4FC3-B3C2-D05C995B31CD}" type="datetime3">
              <a:rPr lang="en-US" smtClean="0"/>
              <a:pPr/>
              <a:t>26 August 2016</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69</a:t>
            </a:fld>
            <a:endParaRPr lang="en-US"/>
          </a:p>
        </p:txBody>
      </p:sp>
      <p:sp>
        <p:nvSpPr>
          <p:cNvPr id="6" name="Footer Placeholder 5"/>
          <p:cNvSpPr>
            <a:spLocks noGrp="1"/>
          </p:cNvSpPr>
          <p:nvPr>
            <p:ph type="ftr" sz="quarter" idx="11"/>
          </p:nvPr>
        </p:nvSpPr>
        <p:spPr/>
        <p:txBody>
          <a:bodyPr/>
          <a:lstStyle/>
          <a:p>
            <a:r>
              <a:rPr lang="en-US" smtClean="0"/>
              <a:t>Prof.Bhusari, ACA Behavior School. M-9325595378</a:t>
            </a: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Autofit/>
          </a:bodyPr>
          <a:lstStyle/>
          <a:p>
            <a:r>
              <a:rPr lang="en-US" sz="3200" b="1" dirty="0" smtClean="0">
                <a:solidFill>
                  <a:srgbClr val="FF0000"/>
                </a:solidFill>
              </a:rPr>
              <a:t>Percentage Estimation &amp; Interpretation</a:t>
            </a:r>
            <a:endParaRPr lang="en-US" sz="3200" b="1" dirty="0">
              <a:solidFill>
                <a:srgbClr val="FF0000"/>
              </a:solidFill>
            </a:endParaRPr>
          </a:p>
        </p:txBody>
      </p:sp>
      <p:sp>
        <p:nvSpPr>
          <p:cNvPr id="3" name="Content Placeholder 2"/>
          <p:cNvSpPr>
            <a:spLocks noGrp="1"/>
          </p:cNvSpPr>
          <p:nvPr>
            <p:ph idx="1"/>
          </p:nvPr>
        </p:nvSpPr>
        <p:spPr>
          <a:xfrm>
            <a:off x="152400" y="762000"/>
            <a:ext cx="8839200" cy="5867400"/>
          </a:xfrm>
        </p:spPr>
        <p:txBody>
          <a:bodyPr>
            <a:normAutofit/>
          </a:bodyPr>
          <a:lstStyle/>
          <a:p>
            <a:pPr>
              <a:buNone/>
            </a:pPr>
            <a:r>
              <a:rPr lang="en-US" sz="2400" dirty="0" smtClean="0"/>
              <a:t>Q. Manager has estimated cost of repair is Rs800/-. Actual bill of repairs were Rs 1200/-. By what % manager estimates gone wrong?</a:t>
            </a:r>
          </a:p>
          <a:p>
            <a:pPr>
              <a:buNone/>
            </a:pPr>
            <a:r>
              <a:rPr lang="en-US" sz="2400" dirty="0" smtClean="0"/>
              <a:t>	A. 50%	  B. 33.33%		C. 66.66% 	     D. 80%</a:t>
            </a:r>
          </a:p>
          <a:p>
            <a:pPr>
              <a:buNone/>
            </a:pPr>
            <a:r>
              <a:rPr lang="en-US" sz="2400" dirty="0" smtClean="0"/>
              <a:t>Interpretation: </a:t>
            </a:r>
            <a:r>
              <a:rPr lang="en-US" sz="2400" dirty="0" smtClean="0">
                <a:solidFill>
                  <a:schemeClr val="bg1"/>
                </a:solidFill>
              </a:rPr>
              <a:t>1. Estimate is gone wrong by 400.</a:t>
            </a:r>
          </a:p>
          <a:p>
            <a:pPr>
              <a:buNone/>
            </a:pPr>
            <a:r>
              <a:rPr lang="en-US" sz="2400" dirty="0" smtClean="0">
                <a:solidFill>
                  <a:schemeClr val="bg1"/>
                </a:solidFill>
              </a:rPr>
              <a:t>	                       2. 400 is what % of 1200</a:t>
            </a:r>
          </a:p>
          <a:p>
            <a:pPr>
              <a:buNone/>
            </a:pPr>
            <a:r>
              <a:rPr lang="en-US" sz="2400" dirty="0" smtClean="0">
                <a:solidFill>
                  <a:schemeClr val="bg1"/>
                </a:solidFill>
              </a:rPr>
              <a:t>                            3. (400/1200) x100 = 33.33%</a:t>
            </a:r>
          </a:p>
          <a:p>
            <a:pPr>
              <a:buNone/>
            </a:pPr>
            <a:r>
              <a:rPr lang="en-US" sz="2400" dirty="0" smtClean="0"/>
              <a:t>Q. What is the percentage change  of apples when 50 apples are replaced by 70 mango, 10 oranges and 20 apples retain in store? </a:t>
            </a:r>
          </a:p>
          <a:p>
            <a:pPr>
              <a:buNone/>
            </a:pPr>
            <a:r>
              <a:rPr lang="en-US" sz="2400" dirty="0" smtClean="0"/>
              <a:t>	A. 30%	  B. 20%		C. 60% 	   	 D. 80%</a:t>
            </a:r>
          </a:p>
          <a:p>
            <a:pPr>
              <a:buNone/>
            </a:pPr>
            <a:r>
              <a:rPr lang="en-US" sz="2400" dirty="0" smtClean="0"/>
              <a:t>Interpretation: </a:t>
            </a:r>
            <a:r>
              <a:rPr lang="en-US" sz="2400" dirty="0" smtClean="0">
                <a:solidFill>
                  <a:schemeClr val="bg1"/>
                </a:solidFill>
              </a:rPr>
              <a:t>1. The difference is 30 </a:t>
            </a:r>
          </a:p>
          <a:p>
            <a:pPr>
              <a:buNone/>
            </a:pPr>
            <a:r>
              <a:rPr lang="en-US" sz="2400" dirty="0" smtClean="0">
                <a:solidFill>
                  <a:schemeClr val="bg1"/>
                </a:solidFill>
              </a:rPr>
              <a:t>                            2. 30 is what % of 50 </a:t>
            </a:r>
          </a:p>
          <a:p>
            <a:pPr>
              <a:buNone/>
            </a:pPr>
            <a:r>
              <a:rPr lang="en-US" sz="2400" dirty="0" smtClean="0">
                <a:solidFill>
                  <a:schemeClr val="bg1"/>
                </a:solidFill>
              </a:rPr>
              <a:t>                            3. (30/50) x 100 = 60%</a:t>
            </a:r>
          </a:p>
          <a:p>
            <a:endParaRPr lang="en-US" sz="2400" dirty="0"/>
          </a:p>
        </p:txBody>
      </p:sp>
      <p:sp>
        <p:nvSpPr>
          <p:cNvPr id="4" name="Date Placeholder 3"/>
          <p:cNvSpPr>
            <a:spLocks noGrp="1"/>
          </p:cNvSpPr>
          <p:nvPr>
            <p:ph type="dt" sz="half" idx="10"/>
          </p:nvPr>
        </p:nvSpPr>
        <p:spPr/>
        <p:txBody>
          <a:bodyPr/>
          <a:lstStyle/>
          <a:p>
            <a:fld id="{B707D9DE-DFB1-4D97-86A9-8920E19C751B}" type="datetime3">
              <a:rPr lang="en-US" smtClean="0"/>
              <a:pPr/>
              <a:t>26 August 2016</a:t>
            </a:fld>
            <a:endParaRPr lang="en-US" dirty="0"/>
          </a:p>
        </p:txBody>
      </p:sp>
      <p:sp>
        <p:nvSpPr>
          <p:cNvPr id="5" name="Footer Placeholder 4"/>
          <p:cNvSpPr>
            <a:spLocks noGrp="1"/>
          </p:cNvSpPr>
          <p:nvPr>
            <p:ph type="ftr" sz="quarter" idx="11"/>
          </p:nvPr>
        </p:nvSpPr>
        <p:spPr/>
        <p:txBody>
          <a:bodyPr/>
          <a:lstStyle/>
          <a:p>
            <a:r>
              <a:rPr lang="en-US" smtClean="0"/>
              <a:t>Prof.Bhusari, ACA Behavior School. M-9325595378</a:t>
            </a:r>
            <a:endParaRPr lang="en-US"/>
          </a:p>
        </p:txBody>
      </p:sp>
      <p:sp>
        <p:nvSpPr>
          <p:cNvPr id="6" name="Slide Number Placeholder 5"/>
          <p:cNvSpPr>
            <a:spLocks noGrp="1"/>
          </p:cNvSpPr>
          <p:nvPr>
            <p:ph type="sldNum" sz="quarter" idx="12"/>
          </p:nvPr>
        </p:nvSpPr>
        <p:spPr>
          <a:xfrm>
            <a:off x="6477000" y="6492875"/>
            <a:ext cx="2133600" cy="365125"/>
          </a:xfrm>
        </p:spPr>
        <p:txBody>
          <a:bodyPr/>
          <a:lstStyle/>
          <a:p>
            <a:fld id="{B6F15528-21DE-4FAA-801E-634DDDAF4B2B}" type="slidenum">
              <a:rPr lang="en-US" smtClean="0"/>
              <a:pPr/>
              <a:t>7</a:t>
            </a:fld>
            <a:endParaRPr lang="en-US"/>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solidFill>
                  <a:srgbClr val="FF0000"/>
                </a:solidFill>
              </a:rPr>
              <a:t>Practice Questions</a:t>
            </a:r>
            <a:endParaRPr lang="en-US" dirty="0">
              <a:solidFill>
                <a:srgbClr val="FF0000"/>
              </a:solidFill>
            </a:endParaRPr>
          </a:p>
        </p:txBody>
      </p:sp>
      <p:sp>
        <p:nvSpPr>
          <p:cNvPr id="3" name="Content Placeholder 2"/>
          <p:cNvSpPr>
            <a:spLocks noGrp="1"/>
          </p:cNvSpPr>
          <p:nvPr>
            <p:ph idx="1"/>
          </p:nvPr>
        </p:nvSpPr>
        <p:spPr>
          <a:xfrm>
            <a:off x="152400" y="914400"/>
            <a:ext cx="8839200" cy="5410200"/>
          </a:xfrm>
        </p:spPr>
        <p:txBody>
          <a:bodyPr>
            <a:noAutofit/>
          </a:bodyPr>
          <a:lstStyle/>
          <a:p>
            <a:pPr marL="514350" indent="-514350">
              <a:buAutoNum type="arabicPeriod"/>
            </a:pPr>
            <a:r>
              <a:rPr lang="en-US" sz="2200" dirty="0" smtClean="0"/>
              <a:t>In a twenty-twenty match the run rate of first 5 over was 4 runs per over. What should be the run rate of remaining over to reach the target of 110 runs?</a:t>
            </a:r>
          </a:p>
          <a:p>
            <a:pPr marL="514350" indent="-514350">
              <a:buNone/>
            </a:pPr>
            <a:r>
              <a:rPr lang="en-US" sz="2200" b="1" dirty="0" smtClean="0"/>
              <a:t>Options: 	A. 5		B. 6		C. 7		D. 8</a:t>
            </a:r>
          </a:p>
          <a:p>
            <a:pPr marL="514350" indent="-514350">
              <a:buNone/>
            </a:pPr>
            <a:endParaRPr lang="en-US" sz="2200" dirty="0" smtClean="0"/>
          </a:p>
          <a:p>
            <a:pPr marL="514350" indent="-514350">
              <a:buNone/>
            </a:pPr>
            <a:endParaRPr lang="en-US" sz="2200" dirty="0" smtClean="0"/>
          </a:p>
          <a:p>
            <a:pPr marL="514350" indent="-514350">
              <a:buNone/>
            </a:pPr>
            <a:endParaRPr lang="en-US" sz="2200" dirty="0" smtClean="0"/>
          </a:p>
          <a:p>
            <a:pPr marL="514350" indent="-514350">
              <a:buNone/>
            </a:pPr>
            <a:endParaRPr lang="en-US" sz="2200" dirty="0" smtClean="0"/>
          </a:p>
          <a:p>
            <a:pPr marL="514350" indent="-514350">
              <a:buNone/>
            </a:pPr>
            <a:r>
              <a:rPr lang="en-US" sz="2200" dirty="0" smtClean="0"/>
              <a:t>2.   The average weight of 5 persons increases by 3kg per person. A new person replaces one of them adding his weight to change the average to 4kg per person. What is the weight of new person?</a:t>
            </a:r>
          </a:p>
          <a:p>
            <a:pPr marL="514350" indent="-514350">
              <a:buNone/>
            </a:pPr>
            <a:r>
              <a:rPr lang="en-US" sz="2200" b="1" dirty="0" smtClean="0"/>
              <a:t>Options: 	A. 4		B. 6		C. 8		D. 10</a:t>
            </a:r>
          </a:p>
          <a:p>
            <a:pPr marL="514350" indent="-514350">
              <a:buNone/>
            </a:pPr>
            <a:endParaRPr lang="en-US" sz="2200" dirty="0" smtClean="0"/>
          </a:p>
          <a:p>
            <a:pPr marL="514350" indent="-514350">
              <a:buNone/>
            </a:pPr>
            <a:r>
              <a:rPr lang="en-US" sz="2400" dirty="0" smtClean="0"/>
              <a:t>      </a:t>
            </a:r>
            <a:endParaRPr lang="en-US" sz="2400" dirty="0"/>
          </a:p>
        </p:txBody>
      </p:sp>
      <p:sp>
        <p:nvSpPr>
          <p:cNvPr id="4" name="Date Placeholder 3"/>
          <p:cNvSpPr>
            <a:spLocks noGrp="1"/>
          </p:cNvSpPr>
          <p:nvPr>
            <p:ph type="dt" sz="half" idx="10"/>
          </p:nvPr>
        </p:nvSpPr>
        <p:spPr/>
        <p:txBody>
          <a:bodyPr/>
          <a:lstStyle/>
          <a:p>
            <a:fld id="{B707D9DE-DFB1-4D97-86A9-8920E19C751B}" type="datetime3">
              <a:rPr lang="en-US" smtClean="0"/>
              <a:pPr/>
              <a:t>26 August 2016</a:t>
            </a:fld>
            <a:endParaRPr lang="en-US"/>
          </a:p>
        </p:txBody>
      </p:sp>
      <p:sp>
        <p:nvSpPr>
          <p:cNvPr id="5" name="Footer Placeholder 4"/>
          <p:cNvSpPr>
            <a:spLocks noGrp="1"/>
          </p:cNvSpPr>
          <p:nvPr>
            <p:ph type="ftr" sz="quarter" idx="11"/>
          </p:nvPr>
        </p:nvSpPr>
        <p:spPr/>
        <p:txBody>
          <a:bodyPr/>
          <a:lstStyle/>
          <a:p>
            <a:r>
              <a:rPr lang="en-US" smtClean="0"/>
              <a:t>Prof.Bhusari, ACA Behavior School. M-9325595378</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70</a:t>
            </a:fld>
            <a:endParaRPr lang="en-US"/>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solidFill>
                  <a:srgbClr val="FF0000"/>
                </a:solidFill>
              </a:rPr>
              <a:t>Practice Questions</a:t>
            </a:r>
            <a:endParaRPr lang="en-US" dirty="0">
              <a:solidFill>
                <a:srgbClr val="FF0000"/>
              </a:solidFill>
            </a:endParaRPr>
          </a:p>
        </p:txBody>
      </p:sp>
      <p:sp>
        <p:nvSpPr>
          <p:cNvPr id="3" name="Content Placeholder 2"/>
          <p:cNvSpPr>
            <a:spLocks noGrp="1"/>
          </p:cNvSpPr>
          <p:nvPr>
            <p:ph idx="1"/>
          </p:nvPr>
        </p:nvSpPr>
        <p:spPr>
          <a:xfrm>
            <a:off x="152400" y="914400"/>
            <a:ext cx="8839200" cy="5943600"/>
          </a:xfrm>
        </p:spPr>
        <p:txBody>
          <a:bodyPr>
            <a:noAutofit/>
          </a:bodyPr>
          <a:lstStyle/>
          <a:p>
            <a:pPr marL="514350" indent="-514350">
              <a:buAutoNum type="arabicPeriod" startAt="3"/>
            </a:pPr>
            <a:r>
              <a:rPr lang="en-US" sz="2200" dirty="0" smtClean="0"/>
              <a:t>The daily average income of Ramesh &amp; </a:t>
            </a:r>
            <a:r>
              <a:rPr lang="en-US" sz="2200" dirty="0" err="1" smtClean="0"/>
              <a:t>Ganesh</a:t>
            </a:r>
            <a:r>
              <a:rPr lang="en-US" sz="2200" dirty="0" smtClean="0"/>
              <a:t> is Rs.50/-. Whereas the average income of </a:t>
            </a:r>
            <a:r>
              <a:rPr lang="en-US" sz="2200" dirty="0" err="1" smtClean="0"/>
              <a:t>Ganesh</a:t>
            </a:r>
            <a:r>
              <a:rPr lang="en-US" sz="2200" dirty="0" smtClean="0"/>
              <a:t> and Mahesh is Rs.60/-. And, average income of Mahesh and Ramesh is Rs.55/-. What is the monthly income of Ramesh in Feb-2012?</a:t>
            </a:r>
          </a:p>
          <a:p>
            <a:pPr marL="514350" indent="-514350">
              <a:buNone/>
            </a:pPr>
            <a:r>
              <a:rPr lang="en-US" sz="2200" b="1" dirty="0" smtClean="0"/>
              <a:t>		A. 1260		B. 1305		C. 1350		D. 1395</a:t>
            </a:r>
          </a:p>
          <a:p>
            <a:pPr>
              <a:buNone/>
            </a:pPr>
            <a:endParaRPr lang="en-US" sz="2200" b="1" dirty="0" smtClean="0"/>
          </a:p>
          <a:p>
            <a:pPr>
              <a:buNone/>
            </a:pPr>
            <a:endParaRPr lang="en-US" sz="2400" dirty="0" smtClean="0"/>
          </a:p>
          <a:p>
            <a:pPr>
              <a:buNone/>
            </a:pPr>
            <a:endParaRPr lang="en-US" sz="2400" dirty="0" smtClean="0"/>
          </a:p>
          <a:p>
            <a:pPr>
              <a:buNone/>
            </a:pPr>
            <a:r>
              <a:rPr lang="en-US" sz="2400" dirty="0" smtClean="0"/>
              <a:t>4. The average age of a class of 39 students is 15 years .If the age of the teacher be included, then the average increases by 3 months What is the age of the teacher?</a:t>
            </a:r>
          </a:p>
          <a:p>
            <a:pPr>
              <a:buNone/>
            </a:pPr>
            <a:r>
              <a:rPr lang="en-US" sz="2400" dirty="0" smtClean="0"/>
              <a:t>		</a:t>
            </a:r>
            <a:r>
              <a:rPr lang="en-US" sz="2400" b="1" dirty="0" smtClean="0"/>
              <a:t>A. 25 years	B. 27 years	C. 35 years	D. 28 years</a:t>
            </a:r>
          </a:p>
          <a:p>
            <a:pPr marL="514350" indent="-514350">
              <a:buNone/>
            </a:pPr>
            <a:r>
              <a:rPr lang="en-US" sz="2400" b="1" dirty="0" smtClean="0"/>
              <a:t>  </a:t>
            </a:r>
            <a:endParaRPr lang="en-US" sz="2400" b="1" dirty="0"/>
          </a:p>
        </p:txBody>
      </p:sp>
      <p:sp>
        <p:nvSpPr>
          <p:cNvPr id="4" name="Date Placeholder 3"/>
          <p:cNvSpPr>
            <a:spLocks noGrp="1"/>
          </p:cNvSpPr>
          <p:nvPr>
            <p:ph type="dt" sz="half" idx="10"/>
          </p:nvPr>
        </p:nvSpPr>
        <p:spPr/>
        <p:txBody>
          <a:bodyPr/>
          <a:lstStyle/>
          <a:p>
            <a:fld id="{B707D9DE-DFB1-4D97-86A9-8920E19C751B}" type="datetime3">
              <a:rPr lang="en-US" smtClean="0"/>
              <a:pPr/>
              <a:t>26 August 2016</a:t>
            </a:fld>
            <a:endParaRPr lang="en-US"/>
          </a:p>
        </p:txBody>
      </p:sp>
      <p:sp>
        <p:nvSpPr>
          <p:cNvPr id="5" name="Footer Placeholder 4"/>
          <p:cNvSpPr>
            <a:spLocks noGrp="1"/>
          </p:cNvSpPr>
          <p:nvPr>
            <p:ph type="ftr" sz="quarter" idx="11"/>
          </p:nvPr>
        </p:nvSpPr>
        <p:spPr/>
        <p:txBody>
          <a:bodyPr/>
          <a:lstStyle/>
          <a:p>
            <a:r>
              <a:rPr lang="en-US" smtClean="0"/>
              <a:t>Prof.Bhusari, ACA Behavior School. M-9325595378</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71</a:t>
            </a:fld>
            <a:endParaRPr lang="en-US"/>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solidFill>
                  <a:srgbClr val="FF0000"/>
                </a:solidFill>
              </a:rPr>
              <a:t>Practice Questions</a:t>
            </a:r>
            <a:endParaRPr lang="en-US" dirty="0">
              <a:solidFill>
                <a:srgbClr val="FF0000"/>
              </a:solidFill>
            </a:endParaRPr>
          </a:p>
        </p:txBody>
      </p:sp>
      <p:sp>
        <p:nvSpPr>
          <p:cNvPr id="3" name="Content Placeholder 2"/>
          <p:cNvSpPr>
            <a:spLocks noGrp="1"/>
          </p:cNvSpPr>
          <p:nvPr>
            <p:ph idx="1"/>
          </p:nvPr>
        </p:nvSpPr>
        <p:spPr>
          <a:xfrm>
            <a:off x="152400" y="914400"/>
            <a:ext cx="8839200" cy="5943600"/>
          </a:xfrm>
        </p:spPr>
        <p:txBody>
          <a:bodyPr>
            <a:noAutofit/>
          </a:bodyPr>
          <a:lstStyle/>
          <a:p>
            <a:pPr>
              <a:buNone/>
            </a:pPr>
            <a:r>
              <a:rPr lang="en-US" sz="2400" dirty="0" smtClean="0"/>
              <a:t>5. The average of six numbers is 30. If the average of first four is 25 and that of last three is 35, the fourth number is:</a:t>
            </a:r>
          </a:p>
          <a:p>
            <a:pPr>
              <a:buNone/>
            </a:pPr>
            <a:r>
              <a:rPr lang="en-US" sz="2400" dirty="0" smtClean="0"/>
              <a:t>		A. 25		B. 30		C. 35		D. 40</a:t>
            </a:r>
          </a:p>
          <a:p>
            <a:pPr>
              <a:buNone/>
            </a:pPr>
            <a:endParaRPr lang="en-US" sz="2400" dirty="0" smtClean="0"/>
          </a:p>
          <a:p>
            <a:pPr>
              <a:buNone/>
            </a:pPr>
            <a:endParaRPr lang="en-US" sz="2400" dirty="0" smtClean="0"/>
          </a:p>
          <a:p>
            <a:pPr>
              <a:buNone/>
            </a:pPr>
            <a:endParaRPr lang="en-US" sz="2400" dirty="0" smtClean="0"/>
          </a:p>
          <a:p>
            <a:pPr>
              <a:buNone/>
            </a:pPr>
            <a:endParaRPr lang="en-US" sz="2400" dirty="0" smtClean="0"/>
          </a:p>
          <a:p>
            <a:pPr>
              <a:buNone/>
            </a:pPr>
            <a:r>
              <a:rPr lang="en-US" sz="2400" dirty="0" smtClean="0"/>
              <a:t>6. In an examination, 35% of the students passed and 455 failed. How many students appeared for the examination?</a:t>
            </a:r>
          </a:p>
          <a:p>
            <a:pPr>
              <a:buNone/>
            </a:pPr>
            <a:r>
              <a:rPr lang="en-US" sz="2400" dirty="0" smtClean="0"/>
              <a:t>		A. 490		B. 700		C. 845		D. 1300</a:t>
            </a:r>
          </a:p>
          <a:p>
            <a:pPr>
              <a:buNone/>
            </a:pPr>
            <a:endParaRPr lang="en-US" sz="2400" dirty="0" smtClean="0"/>
          </a:p>
          <a:p>
            <a:pPr marL="514350" indent="-514350">
              <a:buNone/>
            </a:pPr>
            <a:endParaRPr lang="en-US" sz="2400" b="1" dirty="0"/>
          </a:p>
        </p:txBody>
      </p:sp>
      <p:sp>
        <p:nvSpPr>
          <p:cNvPr id="4" name="Date Placeholder 3"/>
          <p:cNvSpPr>
            <a:spLocks noGrp="1"/>
          </p:cNvSpPr>
          <p:nvPr>
            <p:ph type="dt" sz="half" idx="10"/>
          </p:nvPr>
        </p:nvSpPr>
        <p:spPr/>
        <p:txBody>
          <a:bodyPr/>
          <a:lstStyle/>
          <a:p>
            <a:fld id="{B707D9DE-DFB1-4D97-86A9-8920E19C751B}" type="datetime3">
              <a:rPr lang="en-US" smtClean="0"/>
              <a:pPr/>
              <a:t>26 August 2016</a:t>
            </a:fld>
            <a:endParaRPr lang="en-US"/>
          </a:p>
        </p:txBody>
      </p:sp>
      <p:sp>
        <p:nvSpPr>
          <p:cNvPr id="5" name="Footer Placeholder 4"/>
          <p:cNvSpPr>
            <a:spLocks noGrp="1"/>
          </p:cNvSpPr>
          <p:nvPr>
            <p:ph type="ftr" sz="quarter" idx="11"/>
          </p:nvPr>
        </p:nvSpPr>
        <p:spPr/>
        <p:txBody>
          <a:bodyPr/>
          <a:lstStyle/>
          <a:p>
            <a:r>
              <a:rPr lang="en-US" smtClean="0"/>
              <a:t>Prof.Bhusari, ACA Behavior School. M-9325595378</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72</a:t>
            </a:fld>
            <a:endParaRPr lang="en-US"/>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26162"/>
          </a:xfrm>
        </p:spPr>
        <p:txBody>
          <a:bodyPr/>
          <a:lstStyle/>
          <a:p>
            <a:r>
              <a:rPr lang="en-US" dirty="0" smtClean="0"/>
              <a:t>THANK YOU </a:t>
            </a:r>
            <a:br>
              <a:rPr lang="en-US" dirty="0" smtClean="0"/>
            </a:br>
            <a:r>
              <a:rPr lang="en-US" dirty="0" smtClean="0"/>
              <a:t/>
            </a:r>
            <a:br>
              <a:rPr lang="en-US" dirty="0" smtClean="0"/>
            </a:br>
            <a:r>
              <a:rPr lang="en-US" dirty="0" smtClean="0">
                <a:hlinkClick r:id="rId2" action="ppaction://hlinkfile"/>
              </a:rPr>
              <a:t>AND </a:t>
            </a:r>
            <a:r>
              <a:rPr lang="en-US" dirty="0" smtClean="0"/>
              <a:t/>
            </a:r>
            <a:br>
              <a:rPr lang="en-US" dirty="0" smtClean="0"/>
            </a:br>
            <a:r>
              <a:rPr lang="en-US" dirty="0" smtClean="0"/>
              <a:t/>
            </a:r>
            <a:br>
              <a:rPr lang="en-US" dirty="0" smtClean="0"/>
            </a:br>
            <a:r>
              <a:rPr lang="en-US" sz="4000" dirty="0" smtClean="0"/>
              <a:t>WELCOME TO ACA BEHAVIOR SCHOOL FOR FURTHER LEARNING</a:t>
            </a:r>
            <a:endParaRPr lang="en-US" sz="4000"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73</a:t>
            </a:fld>
            <a:endParaRPr lang="en-US"/>
          </a:p>
        </p:txBody>
      </p:sp>
      <p:sp>
        <p:nvSpPr>
          <p:cNvPr id="4" name="Date Placeholder 3"/>
          <p:cNvSpPr>
            <a:spLocks noGrp="1"/>
          </p:cNvSpPr>
          <p:nvPr>
            <p:ph type="dt" sz="half" idx="10"/>
          </p:nvPr>
        </p:nvSpPr>
        <p:spPr/>
        <p:txBody>
          <a:bodyPr/>
          <a:lstStyle/>
          <a:p>
            <a:fld id="{370595BE-4FD9-4D29-9500-FD820B031708}" type="datetime3">
              <a:rPr lang="en-US" smtClean="0"/>
              <a:pPr/>
              <a:t>26 August 2016</a:t>
            </a:fld>
            <a:endParaRPr lang="en-US"/>
          </a:p>
        </p:txBody>
      </p:sp>
      <p:sp>
        <p:nvSpPr>
          <p:cNvPr id="6" name="Footer Placeholder 5"/>
          <p:cNvSpPr>
            <a:spLocks noGrp="1"/>
          </p:cNvSpPr>
          <p:nvPr>
            <p:ph type="ftr" sz="quarter" idx="11"/>
          </p:nvPr>
        </p:nvSpPr>
        <p:spPr/>
        <p:txBody>
          <a:bodyPr/>
          <a:lstStyle/>
          <a:p>
            <a:r>
              <a:rPr lang="en-US" smtClean="0"/>
              <a:t>Prof.Bhusari, ACA Behavior School. M-9325595378</a:t>
            </a:r>
            <a:endParaRPr lang="en-US"/>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Numerical Ability</a:t>
            </a:r>
            <a:endParaRPr lang="en-US" dirty="0"/>
          </a:p>
        </p:txBody>
      </p:sp>
      <p:sp>
        <p:nvSpPr>
          <p:cNvPr id="3" name="Subtitle 2"/>
          <p:cNvSpPr>
            <a:spLocks noGrp="1"/>
          </p:cNvSpPr>
          <p:nvPr>
            <p:ph type="subTitle" idx="1"/>
          </p:nvPr>
        </p:nvSpPr>
        <p:spPr/>
        <p:txBody>
          <a:bodyPr>
            <a:normAutofit fontScale="92500" lnSpcReduction="10000"/>
          </a:bodyPr>
          <a:lstStyle/>
          <a:p>
            <a:r>
              <a:rPr lang="en-US" b="1" dirty="0" smtClean="0">
                <a:solidFill>
                  <a:srgbClr val="FF0000"/>
                </a:solidFill>
              </a:rPr>
              <a:t>Session 8. Averages – Median &amp; Mode </a:t>
            </a:r>
          </a:p>
          <a:p>
            <a:r>
              <a:rPr lang="en-US" sz="4100" dirty="0" smtClean="0">
                <a:solidFill>
                  <a:srgbClr val="0070C0"/>
                </a:solidFill>
              </a:rPr>
              <a:t>By ACA BEHAVIOR SCHOOL</a:t>
            </a:r>
          </a:p>
          <a:p>
            <a:r>
              <a:rPr lang="en-US" sz="1800" dirty="0" smtClean="0">
                <a:solidFill>
                  <a:srgbClr val="0070C0"/>
                </a:solidFill>
              </a:rPr>
              <a:t>Prof. SHANKAR BHUSARI </a:t>
            </a:r>
          </a:p>
          <a:p>
            <a:r>
              <a:rPr lang="en-US" sz="1800" b="1" dirty="0" smtClean="0">
                <a:solidFill>
                  <a:srgbClr val="0070C0"/>
                </a:solidFill>
              </a:rPr>
              <a:t>(</a:t>
            </a:r>
            <a:r>
              <a:rPr lang="en-US" sz="1800" b="1" dirty="0" err="1" smtClean="0">
                <a:solidFill>
                  <a:srgbClr val="0070C0"/>
                </a:solidFill>
              </a:rPr>
              <a:t>BSc</a:t>
            </a:r>
            <a:r>
              <a:rPr lang="en-US" sz="1800" b="1" dirty="0" smtClean="0">
                <a:solidFill>
                  <a:srgbClr val="0070C0"/>
                </a:solidFill>
              </a:rPr>
              <a:t>, M.A.(Psychology), MBA (HR &amp; Finance)</a:t>
            </a:r>
          </a:p>
        </p:txBody>
      </p:sp>
      <p:sp>
        <p:nvSpPr>
          <p:cNvPr id="4" name="Date Placeholder 3"/>
          <p:cNvSpPr>
            <a:spLocks noGrp="1"/>
          </p:cNvSpPr>
          <p:nvPr>
            <p:ph type="dt" sz="half" idx="10"/>
          </p:nvPr>
        </p:nvSpPr>
        <p:spPr/>
        <p:txBody>
          <a:bodyPr/>
          <a:lstStyle/>
          <a:p>
            <a:fld id="{82077081-E131-403C-89A2-10FEAD5BD59B}" type="datetime3">
              <a:rPr lang="en-US" smtClean="0"/>
              <a:pPr/>
              <a:t>26 August 2016</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74</a:t>
            </a:fld>
            <a:endParaRPr lang="en-US"/>
          </a:p>
        </p:txBody>
      </p:sp>
      <p:sp>
        <p:nvSpPr>
          <p:cNvPr id="6" name="Footer Placeholder 5"/>
          <p:cNvSpPr>
            <a:spLocks noGrp="1"/>
          </p:cNvSpPr>
          <p:nvPr>
            <p:ph type="ftr" sz="quarter" idx="11"/>
          </p:nvPr>
        </p:nvSpPr>
        <p:spPr/>
        <p:txBody>
          <a:bodyPr/>
          <a:lstStyle/>
          <a:p>
            <a:r>
              <a:rPr lang="en-US" smtClean="0"/>
              <a:t>Prof.Bhusari, ACA Behavior School. M-9325595378</a:t>
            </a:r>
            <a:endParaRPr lang="en-US"/>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Median</a:t>
            </a:r>
            <a:endParaRPr lang="en-US" dirty="0"/>
          </a:p>
        </p:txBody>
      </p:sp>
      <p:sp>
        <p:nvSpPr>
          <p:cNvPr id="3" name="Content Placeholder 2"/>
          <p:cNvSpPr>
            <a:spLocks noGrp="1"/>
          </p:cNvSpPr>
          <p:nvPr>
            <p:ph idx="1"/>
          </p:nvPr>
        </p:nvSpPr>
        <p:spPr>
          <a:xfrm>
            <a:off x="457200" y="1219200"/>
            <a:ext cx="8229600" cy="5410200"/>
          </a:xfrm>
        </p:spPr>
        <p:txBody>
          <a:bodyPr>
            <a:normAutofit/>
          </a:bodyPr>
          <a:lstStyle/>
          <a:p>
            <a:r>
              <a:rPr lang="en-US" dirty="0" smtClean="0"/>
              <a:t>It is distinct from the arithmetic mean.</a:t>
            </a:r>
          </a:p>
          <a:p>
            <a:r>
              <a:rPr lang="en-US" dirty="0" smtClean="0"/>
              <a:t>It is the middle value in the series.</a:t>
            </a:r>
          </a:p>
          <a:p>
            <a:r>
              <a:rPr lang="en-US" dirty="0" smtClean="0"/>
              <a:t>It is called as positional average.</a:t>
            </a:r>
          </a:p>
          <a:p>
            <a:r>
              <a:rPr lang="en-US" dirty="0" smtClean="0"/>
              <a:t>Position refers to the place of the value.</a:t>
            </a:r>
          </a:p>
          <a:p>
            <a:r>
              <a:rPr lang="en-US" dirty="0" smtClean="0"/>
              <a:t>Median is 50</a:t>
            </a:r>
            <a:r>
              <a:rPr lang="en-US" baseline="30000" dirty="0" smtClean="0"/>
              <a:t>th</a:t>
            </a:r>
            <a:r>
              <a:rPr lang="en-US" dirty="0" smtClean="0"/>
              <a:t> percentile value bellow which 50% of sample value falls.</a:t>
            </a:r>
          </a:p>
          <a:p>
            <a:r>
              <a:rPr lang="en-US" dirty="0" smtClean="0"/>
              <a:t>Median fixes the value that represents a set.</a:t>
            </a:r>
          </a:p>
          <a:p>
            <a:pPr>
              <a:buNone/>
            </a:pPr>
            <a:endParaRPr lang="en-US" dirty="0"/>
          </a:p>
        </p:txBody>
      </p:sp>
      <p:sp>
        <p:nvSpPr>
          <p:cNvPr id="4" name="Date Placeholder 3"/>
          <p:cNvSpPr>
            <a:spLocks noGrp="1"/>
          </p:cNvSpPr>
          <p:nvPr>
            <p:ph type="dt" sz="half" idx="10"/>
          </p:nvPr>
        </p:nvSpPr>
        <p:spPr/>
        <p:txBody>
          <a:bodyPr/>
          <a:lstStyle/>
          <a:p>
            <a:fld id="{5336DA2C-B7E0-4CD0-8568-E671453CE72B}" type="datetime3">
              <a:rPr lang="en-US" smtClean="0"/>
              <a:pPr/>
              <a:t>26 August 2016</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75</a:t>
            </a:fld>
            <a:endParaRPr lang="en-US"/>
          </a:p>
        </p:txBody>
      </p:sp>
      <p:sp>
        <p:nvSpPr>
          <p:cNvPr id="6" name="Footer Placeholder 5"/>
          <p:cNvSpPr>
            <a:spLocks noGrp="1"/>
          </p:cNvSpPr>
          <p:nvPr>
            <p:ph type="ftr" sz="quarter" idx="11"/>
          </p:nvPr>
        </p:nvSpPr>
        <p:spPr/>
        <p:txBody>
          <a:bodyPr/>
          <a:lstStyle/>
          <a:p>
            <a:r>
              <a:rPr lang="en-US" smtClean="0"/>
              <a:t>Prof.Bhusari, ACA Behavior School. M-9325595378</a:t>
            </a:r>
            <a:endParaRPr lang="en-US"/>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458200" cy="1706562"/>
          </a:xfrm>
        </p:spPr>
        <p:txBody>
          <a:bodyPr>
            <a:normAutofit fontScale="90000"/>
          </a:bodyPr>
          <a:lstStyle/>
          <a:p>
            <a:pPr algn="l"/>
            <a:r>
              <a:rPr lang="en-US" sz="2000" dirty="0" smtClean="0"/>
              <a:t/>
            </a:r>
            <a:br>
              <a:rPr lang="en-US" sz="2000" dirty="0" smtClean="0"/>
            </a:br>
            <a:r>
              <a:rPr lang="en-US" sz="2000" dirty="0" smtClean="0"/>
              <a:t/>
            </a:r>
            <a:br>
              <a:rPr lang="en-US" sz="2000" dirty="0" smtClean="0"/>
            </a:br>
            <a:r>
              <a:rPr lang="en-US" sz="2000" dirty="0" smtClean="0"/>
              <a:t/>
            </a:r>
            <a:br>
              <a:rPr lang="en-US" sz="2000" dirty="0" smtClean="0"/>
            </a:br>
            <a:r>
              <a:rPr lang="en-US" sz="2000" dirty="0" smtClean="0"/>
              <a:t/>
            </a:r>
            <a:br>
              <a:rPr lang="en-US" sz="2000" dirty="0" smtClean="0"/>
            </a:br>
            <a:r>
              <a:rPr lang="en-US" sz="2000" dirty="0" smtClean="0"/>
              <a:t/>
            </a:r>
            <a:br>
              <a:rPr lang="en-US" sz="2000" dirty="0" smtClean="0"/>
            </a:br>
            <a:r>
              <a:rPr lang="en-US" sz="2700" b="1" dirty="0" smtClean="0"/>
              <a:t>Example: </a:t>
            </a:r>
            <a:r>
              <a:rPr lang="en-US" sz="2700" dirty="0" smtClean="0"/>
              <a:t>Calculate the </a:t>
            </a:r>
            <a:r>
              <a:rPr lang="en-US" sz="2700" b="1" dirty="0" smtClean="0"/>
              <a:t>median</a:t>
            </a:r>
            <a:r>
              <a:rPr lang="en-US" sz="2700" dirty="0" smtClean="0"/>
              <a:t> of the distribution of weights of 150 students from the data give bellow</a:t>
            </a:r>
            <a:br>
              <a:rPr lang="en-US" sz="2700" dirty="0" smtClean="0"/>
            </a:br>
            <a:r>
              <a:rPr lang="en-US" sz="2700" dirty="0" smtClean="0"/>
              <a:t>Weight (kg):	30-40	40-50	50-60	60-70	70-80	80-90	90-100</a:t>
            </a:r>
            <a:br>
              <a:rPr lang="en-US" sz="2700" dirty="0" smtClean="0"/>
            </a:br>
            <a:r>
              <a:rPr lang="en-US" sz="2700" dirty="0" smtClean="0"/>
              <a:t>Frequency  :	    17	     38	    45         28         14          6          2 		</a:t>
            </a:r>
            <a:br>
              <a:rPr lang="en-US" sz="2700" dirty="0" smtClean="0"/>
            </a:br>
            <a:r>
              <a:rPr lang="en-US" sz="2000" dirty="0" smtClean="0"/>
              <a:t/>
            </a:r>
            <a:br>
              <a:rPr lang="en-US" sz="2000" dirty="0" smtClean="0"/>
            </a:br>
            <a:r>
              <a:rPr lang="en-US" sz="2000" dirty="0" smtClean="0"/>
              <a:t> </a:t>
            </a:r>
            <a:br>
              <a:rPr lang="en-US" sz="2000" dirty="0" smtClean="0"/>
            </a:br>
            <a:r>
              <a:rPr lang="en-US" sz="2000" dirty="0" smtClean="0"/>
              <a:t/>
            </a:r>
            <a:br>
              <a:rPr lang="en-US" sz="2000" dirty="0" smtClean="0"/>
            </a:br>
            <a:endParaRPr lang="en-US" sz="2000" dirty="0"/>
          </a:p>
        </p:txBody>
      </p:sp>
      <p:sp>
        <p:nvSpPr>
          <p:cNvPr id="3" name="Content Placeholder 2"/>
          <p:cNvSpPr>
            <a:spLocks noGrp="1"/>
          </p:cNvSpPr>
          <p:nvPr>
            <p:ph idx="1"/>
          </p:nvPr>
        </p:nvSpPr>
        <p:spPr>
          <a:xfrm>
            <a:off x="0" y="1981200"/>
            <a:ext cx="9144000" cy="4343400"/>
          </a:xfrm>
        </p:spPr>
        <p:txBody>
          <a:bodyPr>
            <a:normAutofit fontScale="77500" lnSpcReduction="20000"/>
          </a:body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sz="2500" dirty="0" smtClean="0"/>
          </a:p>
          <a:p>
            <a:endParaRPr lang="en-US" sz="2500" dirty="0" smtClean="0"/>
          </a:p>
          <a:p>
            <a:endParaRPr lang="en-US" sz="2500" dirty="0" smtClean="0"/>
          </a:p>
          <a:p>
            <a:endParaRPr lang="en-US" sz="2500" dirty="0" smtClean="0"/>
          </a:p>
          <a:p>
            <a:endParaRPr lang="en-US" sz="2500" dirty="0" smtClean="0"/>
          </a:p>
          <a:p>
            <a:endParaRPr lang="en-US" sz="2500" dirty="0" smtClean="0"/>
          </a:p>
          <a:p>
            <a:r>
              <a:rPr lang="en-US" sz="2500" dirty="0" smtClean="0"/>
              <a:t>Mean = 8350/150 =55.67</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
        <p:nvSpPr>
          <p:cNvPr id="4" name="Date Placeholder 3"/>
          <p:cNvSpPr>
            <a:spLocks noGrp="1"/>
          </p:cNvSpPr>
          <p:nvPr>
            <p:ph type="dt" sz="half" idx="10"/>
          </p:nvPr>
        </p:nvSpPr>
        <p:spPr/>
        <p:txBody>
          <a:bodyPr/>
          <a:lstStyle/>
          <a:p>
            <a:fld id="{CF5E8CEE-117F-4521-AB96-EE0F6136533D}" type="datetime3">
              <a:rPr lang="en-US" smtClean="0"/>
              <a:pPr/>
              <a:t>26 August 2016</a:t>
            </a:fld>
            <a:endParaRPr lang="en-US"/>
          </a:p>
        </p:txBody>
      </p:sp>
      <p:sp>
        <p:nvSpPr>
          <p:cNvPr id="5" name="Footer Placeholder 4"/>
          <p:cNvSpPr>
            <a:spLocks noGrp="1"/>
          </p:cNvSpPr>
          <p:nvPr>
            <p:ph type="ftr" sz="quarter" idx="11"/>
          </p:nvPr>
        </p:nvSpPr>
        <p:spPr/>
        <p:txBody>
          <a:bodyPr/>
          <a:lstStyle/>
          <a:p>
            <a:r>
              <a:rPr lang="en-US" smtClean="0"/>
              <a:t>Prof.Bhusari, ACA Behavior School. M-9325595378</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76</a:t>
            </a:fld>
            <a:endParaRPr lang="en-US"/>
          </a:p>
        </p:txBody>
      </p:sp>
      <p:graphicFrame>
        <p:nvGraphicFramePr>
          <p:cNvPr id="9" name="Table 8"/>
          <p:cNvGraphicFramePr>
            <a:graphicFrameLocks noGrp="1"/>
          </p:cNvGraphicFramePr>
          <p:nvPr/>
        </p:nvGraphicFramePr>
        <p:xfrm>
          <a:off x="381001" y="2057401"/>
          <a:ext cx="8534399" cy="4848460"/>
        </p:xfrm>
        <a:graphic>
          <a:graphicData uri="http://schemas.openxmlformats.org/drawingml/2006/table">
            <a:tbl>
              <a:tblPr firstRow="1" bandRow="1">
                <a:tableStyleId>{5C22544A-7EE6-4342-B048-85BDC9FD1C3A}</a:tableStyleId>
              </a:tblPr>
              <a:tblGrid>
                <a:gridCol w="990599"/>
                <a:gridCol w="574039"/>
                <a:gridCol w="213360"/>
                <a:gridCol w="1574801"/>
                <a:gridCol w="5181600"/>
              </a:tblGrid>
              <a:tr h="642220">
                <a:tc>
                  <a:txBody>
                    <a:bodyPr/>
                    <a:lstStyle/>
                    <a:p>
                      <a:r>
                        <a:rPr lang="en-US" dirty="0" smtClean="0"/>
                        <a:t>Weights</a:t>
                      </a:r>
                      <a:endParaRPr lang="en-US" dirty="0"/>
                    </a:p>
                  </a:txBody>
                  <a:tcPr/>
                </a:tc>
                <a:tc>
                  <a:txBody>
                    <a:bodyPr/>
                    <a:lstStyle/>
                    <a:p>
                      <a:r>
                        <a:rPr lang="en-US" dirty="0" smtClean="0"/>
                        <a:t>F</a:t>
                      </a:r>
                      <a:endParaRPr lang="en-US" dirty="0"/>
                    </a:p>
                  </a:txBody>
                  <a:tcPr/>
                </a:tc>
                <a:tc>
                  <a:txBody>
                    <a:bodyPr/>
                    <a:lstStyle/>
                    <a:p>
                      <a:endParaRPr lang="en-US" dirty="0"/>
                    </a:p>
                  </a:txBody>
                  <a:tcPr/>
                </a:tc>
                <a:tc>
                  <a:txBody>
                    <a:bodyPr/>
                    <a:lstStyle/>
                    <a:p>
                      <a:r>
                        <a:rPr lang="en-US" dirty="0" smtClean="0"/>
                        <a:t>Cumulative   f</a:t>
                      </a:r>
                      <a:endParaRPr lang="en-US" dirty="0"/>
                    </a:p>
                  </a:txBody>
                  <a:tcPr/>
                </a:tc>
                <a:tc>
                  <a:txBody>
                    <a:bodyPr/>
                    <a:lstStyle/>
                    <a:p>
                      <a:r>
                        <a:rPr lang="en-US" dirty="0" smtClean="0"/>
                        <a:t>Median</a:t>
                      </a:r>
                      <a:endParaRPr lang="en-US" dirty="0"/>
                    </a:p>
                  </a:txBody>
                  <a:tcPr/>
                </a:tc>
              </a:tr>
              <a:tr h="449555">
                <a:tc>
                  <a:txBody>
                    <a:bodyPr/>
                    <a:lstStyle/>
                    <a:p>
                      <a:r>
                        <a:rPr lang="en-US" dirty="0" smtClean="0"/>
                        <a:t>30-40</a:t>
                      </a:r>
                      <a:endParaRPr lang="en-US" dirty="0"/>
                    </a:p>
                  </a:txBody>
                  <a:tcPr/>
                </a:tc>
                <a:tc>
                  <a:txBody>
                    <a:bodyPr/>
                    <a:lstStyle/>
                    <a:p>
                      <a:r>
                        <a:rPr lang="en-US" dirty="0" smtClean="0"/>
                        <a:t>17</a:t>
                      </a:r>
                      <a:endParaRPr lang="en-US" dirty="0"/>
                    </a:p>
                  </a:txBody>
                  <a:tcPr/>
                </a:tc>
                <a:tc>
                  <a:txBody>
                    <a:bodyPr/>
                    <a:lstStyle/>
                    <a:p>
                      <a:endParaRPr lang="en-US" dirty="0"/>
                    </a:p>
                  </a:txBody>
                  <a:tcPr/>
                </a:tc>
                <a:tc>
                  <a:txBody>
                    <a:bodyPr/>
                    <a:lstStyle/>
                    <a:p>
                      <a:r>
                        <a:rPr lang="en-US" dirty="0" smtClean="0"/>
                        <a:t>17</a:t>
                      </a:r>
                      <a:endParaRPr lang="en-US" dirty="0"/>
                    </a:p>
                  </a:txBody>
                  <a:tcPr/>
                </a:tc>
                <a:tc rowSpan="8">
                  <a:txBody>
                    <a:bodyPr/>
                    <a:lstStyle/>
                    <a:p>
                      <a:r>
                        <a:rPr lang="en-US" dirty="0" smtClean="0"/>
                        <a:t>n/2th number is 75</a:t>
                      </a:r>
                      <a:r>
                        <a:rPr lang="en-US" baseline="30000" dirty="0" smtClean="0"/>
                        <a:t>th  </a:t>
                      </a:r>
                      <a:r>
                        <a:rPr lang="en-US" sz="2200" baseline="30000" dirty="0" smtClean="0"/>
                        <a:t>observation </a:t>
                      </a:r>
                      <a:r>
                        <a:rPr lang="en-US" baseline="30000" dirty="0" smtClean="0"/>
                        <a:t> </a:t>
                      </a:r>
                      <a:r>
                        <a:rPr lang="en-US" dirty="0" smtClean="0"/>
                        <a:t>and Median (group)</a:t>
                      </a:r>
                      <a:r>
                        <a:rPr lang="en-US" baseline="0" dirty="0" smtClean="0"/>
                        <a:t> = L + {(n/2 – </a:t>
                      </a:r>
                      <a:r>
                        <a:rPr lang="en-US" baseline="0" dirty="0" err="1" smtClean="0"/>
                        <a:t>cfp</a:t>
                      </a:r>
                      <a:r>
                        <a:rPr lang="en-US" baseline="0" dirty="0" smtClean="0"/>
                        <a:t>)/</a:t>
                      </a:r>
                      <a:r>
                        <a:rPr lang="en-US" baseline="0" dirty="0" err="1" smtClean="0"/>
                        <a:t>fmc</a:t>
                      </a:r>
                      <a:r>
                        <a:rPr lang="en-US" baseline="0" dirty="0" smtClean="0"/>
                        <a:t>}*h</a:t>
                      </a:r>
                      <a:endParaRPr lang="en-US" dirty="0" smtClean="0"/>
                    </a:p>
                    <a:p>
                      <a:r>
                        <a:rPr lang="en-US" dirty="0" smtClean="0"/>
                        <a:t>75</a:t>
                      </a:r>
                      <a:r>
                        <a:rPr lang="en-US" baseline="30000" dirty="0" smtClean="0"/>
                        <a:t>th</a:t>
                      </a:r>
                      <a:r>
                        <a:rPr lang="en-US" dirty="0" smtClean="0"/>
                        <a:t> observation is 50 + {(75-55)/45} *10</a:t>
                      </a:r>
                    </a:p>
                    <a:p>
                      <a:r>
                        <a:rPr lang="en-US" dirty="0" smtClean="0"/>
                        <a:t>                                 </a:t>
                      </a:r>
                      <a:r>
                        <a:rPr lang="en-US" b="1" dirty="0" smtClean="0">
                          <a:solidFill>
                            <a:srgbClr val="FF0000"/>
                          </a:solidFill>
                        </a:rPr>
                        <a:t>= 54.4</a:t>
                      </a:r>
                    </a:p>
                    <a:p>
                      <a:endParaRPr lang="en-US" b="1" dirty="0" smtClean="0">
                        <a:solidFill>
                          <a:srgbClr val="FF0000"/>
                        </a:solidFill>
                      </a:endParaRPr>
                    </a:p>
                    <a:p>
                      <a:r>
                        <a:rPr lang="en-US" dirty="0" smtClean="0"/>
                        <a:t>Hence,</a:t>
                      </a:r>
                      <a:r>
                        <a:rPr lang="en-US" baseline="0" dirty="0" smtClean="0"/>
                        <a:t> median is 54.4 (</a:t>
                      </a:r>
                      <a:r>
                        <a:rPr lang="en-US" baseline="0" dirty="0" smtClean="0">
                          <a:solidFill>
                            <a:srgbClr val="FF0000"/>
                          </a:solidFill>
                        </a:rPr>
                        <a:t>This means 50% students has weight less than 54.4 kg and another 50% students has weight more than 54.4 kg.</a:t>
                      </a:r>
                      <a:r>
                        <a:rPr lang="en-US" baseline="0" dirty="0" smtClean="0"/>
                        <a:t>) </a:t>
                      </a:r>
                    </a:p>
                    <a:p>
                      <a:r>
                        <a:rPr lang="en-US" baseline="0" dirty="0" smtClean="0"/>
                        <a:t>Where, </a:t>
                      </a:r>
                    </a:p>
                    <a:p>
                      <a:r>
                        <a:rPr lang="en-US" baseline="0" dirty="0" smtClean="0">
                          <a:solidFill>
                            <a:srgbClr val="FF0000"/>
                          </a:solidFill>
                        </a:rPr>
                        <a:t>L</a:t>
                      </a:r>
                      <a:r>
                        <a:rPr lang="en-US" baseline="0" dirty="0" smtClean="0"/>
                        <a:t> is lower limit of median class</a:t>
                      </a:r>
                    </a:p>
                    <a:p>
                      <a:r>
                        <a:rPr lang="en-US" dirty="0" smtClean="0">
                          <a:solidFill>
                            <a:srgbClr val="FF0000"/>
                          </a:solidFill>
                        </a:rPr>
                        <a:t>n/2</a:t>
                      </a:r>
                      <a:r>
                        <a:rPr lang="en-US" dirty="0" smtClean="0"/>
                        <a:t>th</a:t>
                      </a:r>
                      <a:r>
                        <a:rPr lang="en-US" baseline="0" dirty="0" smtClean="0"/>
                        <a:t> observation</a:t>
                      </a:r>
                    </a:p>
                    <a:p>
                      <a:r>
                        <a:rPr lang="en-US" baseline="0" dirty="0" smtClean="0">
                          <a:solidFill>
                            <a:srgbClr val="FF0000"/>
                          </a:solidFill>
                        </a:rPr>
                        <a:t> </a:t>
                      </a:r>
                      <a:r>
                        <a:rPr lang="en-US" baseline="0" dirty="0" err="1" smtClean="0">
                          <a:solidFill>
                            <a:srgbClr val="FF0000"/>
                          </a:solidFill>
                        </a:rPr>
                        <a:t>cfp</a:t>
                      </a:r>
                      <a:r>
                        <a:rPr lang="en-US" baseline="0" dirty="0" smtClean="0">
                          <a:solidFill>
                            <a:srgbClr val="FF0000"/>
                          </a:solidFill>
                        </a:rPr>
                        <a:t> </a:t>
                      </a:r>
                      <a:r>
                        <a:rPr lang="en-US" baseline="0" dirty="0" smtClean="0"/>
                        <a:t>is cumulative frequency of class prior to median class.</a:t>
                      </a:r>
                    </a:p>
                    <a:p>
                      <a:r>
                        <a:rPr lang="en-US" baseline="0" dirty="0" err="1" smtClean="0">
                          <a:solidFill>
                            <a:srgbClr val="FF0000"/>
                          </a:solidFill>
                        </a:rPr>
                        <a:t>fmc</a:t>
                      </a:r>
                      <a:r>
                        <a:rPr lang="en-US" baseline="0" dirty="0" smtClean="0"/>
                        <a:t> is frequency of median class </a:t>
                      </a:r>
                    </a:p>
                    <a:p>
                      <a:r>
                        <a:rPr lang="en-US" b="1" baseline="0" dirty="0" smtClean="0">
                          <a:solidFill>
                            <a:srgbClr val="FF0000"/>
                          </a:solidFill>
                        </a:rPr>
                        <a:t>h </a:t>
                      </a:r>
                      <a:r>
                        <a:rPr lang="en-US" baseline="0" dirty="0" smtClean="0"/>
                        <a:t>is height of class or interval.</a:t>
                      </a:r>
                      <a:endParaRPr lang="en-US" dirty="0" smtClean="0"/>
                    </a:p>
                  </a:txBody>
                  <a:tcPr/>
                </a:tc>
              </a:tr>
              <a:tr h="449555">
                <a:tc>
                  <a:txBody>
                    <a:bodyPr/>
                    <a:lstStyle/>
                    <a:p>
                      <a:r>
                        <a:rPr lang="en-US" dirty="0" smtClean="0"/>
                        <a:t>40-50</a:t>
                      </a:r>
                      <a:endParaRPr lang="en-US" dirty="0"/>
                    </a:p>
                  </a:txBody>
                  <a:tcPr/>
                </a:tc>
                <a:tc>
                  <a:txBody>
                    <a:bodyPr/>
                    <a:lstStyle/>
                    <a:p>
                      <a:r>
                        <a:rPr lang="en-US" dirty="0" smtClean="0"/>
                        <a:t>38</a:t>
                      </a:r>
                      <a:endParaRPr lang="en-US" dirty="0"/>
                    </a:p>
                  </a:txBody>
                  <a:tcPr/>
                </a:tc>
                <a:tc>
                  <a:txBody>
                    <a:bodyPr/>
                    <a:lstStyle/>
                    <a:p>
                      <a:endParaRPr lang="en-US" dirty="0"/>
                    </a:p>
                  </a:txBody>
                  <a:tcPr/>
                </a:tc>
                <a:tc>
                  <a:txBody>
                    <a:bodyPr/>
                    <a:lstStyle/>
                    <a:p>
                      <a:r>
                        <a:rPr lang="en-US" dirty="0" smtClean="0"/>
                        <a:t>55</a:t>
                      </a:r>
                      <a:endParaRPr lang="en-US" dirty="0"/>
                    </a:p>
                  </a:txBody>
                  <a:tcPr/>
                </a:tc>
                <a:tc vMerge="1">
                  <a:txBody>
                    <a:bodyPr/>
                    <a:lstStyle/>
                    <a:p>
                      <a:endParaRPr lang="en-US" dirty="0"/>
                    </a:p>
                  </a:txBody>
                  <a:tcPr/>
                </a:tc>
              </a:tr>
              <a:tr h="449555">
                <a:tc>
                  <a:txBody>
                    <a:bodyPr/>
                    <a:lstStyle/>
                    <a:p>
                      <a:r>
                        <a:rPr lang="en-US" dirty="0" smtClean="0"/>
                        <a:t>50-60</a:t>
                      </a:r>
                      <a:endParaRPr lang="en-US" dirty="0"/>
                    </a:p>
                  </a:txBody>
                  <a:tcPr/>
                </a:tc>
                <a:tc>
                  <a:txBody>
                    <a:bodyPr/>
                    <a:lstStyle/>
                    <a:p>
                      <a:r>
                        <a:rPr lang="en-US" dirty="0" smtClean="0"/>
                        <a:t>45</a:t>
                      </a:r>
                      <a:endParaRPr lang="en-US" dirty="0"/>
                    </a:p>
                  </a:txBody>
                  <a:tcPr/>
                </a:tc>
                <a:tc>
                  <a:txBody>
                    <a:bodyPr/>
                    <a:lstStyle/>
                    <a:p>
                      <a:endParaRPr lang="en-US" dirty="0"/>
                    </a:p>
                  </a:txBody>
                  <a:tcPr/>
                </a:tc>
                <a:tc>
                  <a:txBody>
                    <a:bodyPr/>
                    <a:lstStyle/>
                    <a:p>
                      <a:r>
                        <a:rPr lang="en-US" dirty="0" smtClean="0"/>
                        <a:t>100</a:t>
                      </a:r>
                      <a:endParaRPr lang="en-US" dirty="0"/>
                    </a:p>
                  </a:txBody>
                  <a:tcPr/>
                </a:tc>
                <a:tc vMerge="1">
                  <a:txBody>
                    <a:bodyPr/>
                    <a:lstStyle/>
                    <a:p>
                      <a:endParaRPr lang="en-US" dirty="0"/>
                    </a:p>
                  </a:txBody>
                  <a:tcPr/>
                </a:tc>
              </a:tr>
              <a:tr h="449555">
                <a:tc>
                  <a:txBody>
                    <a:bodyPr/>
                    <a:lstStyle/>
                    <a:p>
                      <a:r>
                        <a:rPr lang="en-US" dirty="0" smtClean="0"/>
                        <a:t>60-70</a:t>
                      </a:r>
                      <a:endParaRPr lang="en-US" dirty="0"/>
                    </a:p>
                  </a:txBody>
                  <a:tcPr/>
                </a:tc>
                <a:tc>
                  <a:txBody>
                    <a:bodyPr/>
                    <a:lstStyle/>
                    <a:p>
                      <a:r>
                        <a:rPr lang="en-US" dirty="0" smtClean="0"/>
                        <a:t>28</a:t>
                      </a:r>
                      <a:endParaRPr lang="en-US" dirty="0"/>
                    </a:p>
                  </a:txBody>
                  <a:tcPr/>
                </a:tc>
                <a:tc>
                  <a:txBody>
                    <a:bodyPr/>
                    <a:lstStyle/>
                    <a:p>
                      <a:endParaRPr lang="en-US" dirty="0"/>
                    </a:p>
                  </a:txBody>
                  <a:tcPr/>
                </a:tc>
                <a:tc>
                  <a:txBody>
                    <a:bodyPr/>
                    <a:lstStyle/>
                    <a:p>
                      <a:r>
                        <a:rPr lang="en-US" dirty="0" smtClean="0"/>
                        <a:t>128</a:t>
                      </a:r>
                      <a:endParaRPr lang="en-US" dirty="0"/>
                    </a:p>
                  </a:txBody>
                  <a:tcPr/>
                </a:tc>
                <a:tc vMerge="1">
                  <a:txBody>
                    <a:bodyPr/>
                    <a:lstStyle/>
                    <a:p>
                      <a:endParaRPr lang="en-US" dirty="0"/>
                    </a:p>
                  </a:txBody>
                  <a:tcPr/>
                </a:tc>
              </a:tr>
              <a:tr h="449555">
                <a:tc>
                  <a:txBody>
                    <a:bodyPr/>
                    <a:lstStyle/>
                    <a:p>
                      <a:r>
                        <a:rPr lang="en-US" dirty="0" smtClean="0"/>
                        <a:t>70-80</a:t>
                      </a:r>
                      <a:endParaRPr lang="en-US" dirty="0"/>
                    </a:p>
                  </a:txBody>
                  <a:tcPr/>
                </a:tc>
                <a:tc>
                  <a:txBody>
                    <a:bodyPr/>
                    <a:lstStyle/>
                    <a:p>
                      <a:r>
                        <a:rPr lang="en-US" dirty="0" smtClean="0"/>
                        <a:t>14</a:t>
                      </a:r>
                      <a:endParaRPr lang="en-US" dirty="0"/>
                    </a:p>
                  </a:txBody>
                  <a:tcPr/>
                </a:tc>
                <a:tc>
                  <a:txBody>
                    <a:bodyPr/>
                    <a:lstStyle/>
                    <a:p>
                      <a:endParaRPr lang="en-US" dirty="0"/>
                    </a:p>
                  </a:txBody>
                  <a:tcPr/>
                </a:tc>
                <a:tc>
                  <a:txBody>
                    <a:bodyPr/>
                    <a:lstStyle/>
                    <a:p>
                      <a:r>
                        <a:rPr lang="en-US" dirty="0" smtClean="0"/>
                        <a:t>142</a:t>
                      </a:r>
                      <a:endParaRPr lang="en-US" dirty="0"/>
                    </a:p>
                  </a:txBody>
                  <a:tcPr/>
                </a:tc>
                <a:tc vMerge="1">
                  <a:txBody>
                    <a:bodyPr/>
                    <a:lstStyle/>
                    <a:p>
                      <a:endParaRPr lang="en-US" dirty="0"/>
                    </a:p>
                  </a:txBody>
                  <a:tcPr/>
                </a:tc>
              </a:tr>
              <a:tr h="449555">
                <a:tc>
                  <a:txBody>
                    <a:bodyPr/>
                    <a:lstStyle/>
                    <a:p>
                      <a:r>
                        <a:rPr lang="en-US" dirty="0" smtClean="0"/>
                        <a:t>80-90</a:t>
                      </a:r>
                      <a:endParaRPr lang="en-US" dirty="0"/>
                    </a:p>
                  </a:txBody>
                  <a:tcPr/>
                </a:tc>
                <a:tc>
                  <a:txBody>
                    <a:bodyPr/>
                    <a:lstStyle/>
                    <a:p>
                      <a:r>
                        <a:rPr lang="en-US" dirty="0" smtClean="0"/>
                        <a:t>  6</a:t>
                      </a:r>
                      <a:endParaRPr lang="en-US" dirty="0"/>
                    </a:p>
                  </a:txBody>
                  <a:tcPr/>
                </a:tc>
                <a:tc>
                  <a:txBody>
                    <a:bodyPr/>
                    <a:lstStyle/>
                    <a:p>
                      <a:endParaRPr lang="en-US" dirty="0"/>
                    </a:p>
                  </a:txBody>
                  <a:tcPr/>
                </a:tc>
                <a:tc>
                  <a:txBody>
                    <a:bodyPr/>
                    <a:lstStyle/>
                    <a:p>
                      <a:r>
                        <a:rPr lang="en-US" dirty="0" smtClean="0"/>
                        <a:t>148</a:t>
                      </a:r>
                      <a:endParaRPr lang="en-US" dirty="0"/>
                    </a:p>
                  </a:txBody>
                  <a:tcPr/>
                </a:tc>
                <a:tc vMerge="1">
                  <a:txBody>
                    <a:bodyPr/>
                    <a:lstStyle/>
                    <a:p>
                      <a:endParaRPr lang="en-US" dirty="0"/>
                    </a:p>
                  </a:txBody>
                  <a:tcPr/>
                </a:tc>
              </a:tr>
              <a:tr h="449555">
                <a:tc>
                  <a:txBody>
                    <a:bodyPr/>
                    <a:lstStyle/>
                    <a:p>
                      <a:r>
                        <a:rPr lang="en-US" dirty="0" smtClean="0"/>
                        <a:t>90-100</a:t>
                      </a:r>
                      <a:endParaRPr lang="en-US" dirty="0"/>
                    </a:p>
                  </a:txBody>
                  <a:tcPr/>
                </a:tc>
                <a:tc>
                  <a:txBody>
                    <a:bodyPr/>
                    <a:lstStyle/>
                    <a:p>
                      <a:r>
                        <a:rPr lang="en-US" dirty="0" smtClean="0"/>
                        <a:t>  2</a:t>
                      </a:r>
                      <a:endParaRPr lang="en-US" dirty="0"/>
                    </a:p>
                  </a:txBody>
                  <a:tcPr/>
                </a:tc>
                <a:tc>
                  <a:txBody>
                    <a:bodyPr/>
                    <a:lstStyle/>
                    <a:p>
                      <a:endParaRPr lang="en-US" dirty="0"/>
                    </a:p>
                  </a:txBody>
                  <a:tcPr/>
                </a:tc>
                <a:tc>
                  <a:txBody>
                    <a:bodyPr/>
                    <a:lstStyle/>
                    <a:p>
                      <a:r>
                        <a:rPr lang="en-US" dirty="0" smtClean="0"/>
                        <a:t>150</a:t>
                      </a:r>
                      <a:endParaRPr lang="en-US" dirty="0"/>
                    </a:p>
                  </a:txBody>
                  <a:tcPr/>
                </a:tc>
                <a:tc vMerge="1">
                  <a:txBody>
                    <a:bodyPr/>
                    <a:lstStyle/>
                    <a:p>
                      <a:endParaRPr lang="en-US" dirty="0"/>
                    </a:p>
                  </a:txBody>
                  <a:tcPr/>
                </a:tc>
              </a:tr>
              <a:tr h="1011498">
                <a:tc>
                  <a:txBody>
                    <a:bodyPr/>
                    <a:lstStyle/>
                    <a:p>
                      <a:endParaRPr lang="en-US" dirty="0"/>
                    </a:p>
                  </a:txBody>
                  <a:tcPr/>
                </a:tc>
                <a:tc>
                  <a:txBody>
                    <a:bodyPr/>
                    <a:lstStyle/>
                    <a:p>
                      <a:r>
                        <a:rPr lang="en-US" dirty="0" smtClean="0"/>
                        <a:t>∑f=150</a:t>
                      </a:r>
                      <a:endParaRPr lang="en-US" dirty="0"/>
                    </a:p>
                  </a:txBody>
                  <a:tcPr/>
                </a:tc>
                <a:tc>
                  <a:txBody>
                    <a:bodyPr/>
                    <a:lstStyle/>
                    <a:p>
                      <a:endParaRPr lang="en-US" dirty="0"/>
                    </a:p>
                  </a:txBody>
                  <a:tcPr/>
                </a:tc>
                <a:tc>
                  <a:txBody>
                    <a:bodyPr/>
                    <a:lstStyle/>
                    <a:p>
                      <a:endParaRPr lang="en-US" dirty="0"/>
                    </a:p>
                  </a:txBody>
                  <a:tcPr/>
                </a:tc>
                <a:tc vMerge="1">
                  <a:txBody>
                    <a:bodyPr/>
                    <a:lstStyle/>
                    <a:p>
                      <a:endParaRPr lang="en-US" dirty="0"/>
                    </a:p>
                  </a:txBody>
                  <a:tcPr/>
                </a:tc>
              </a:tr>
            </a:tbl>
          </a:graphicData>
        </a:graphic>
      </p:graphicFrame>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Mode</a:t>
            </a:r>
            <a:endParaRPr lang="en-US" dirty="0"/>
          </a:p>
        </p:txBody>
      </p:sp>
      <p:sp>
        <p:nvSpPr>
          <p:cNvPr id="3" name="Content Placeholder 2"/>
          <p:cNvSpPr>
            <a:spLocks noGrp="1"/>
          </p:cNvSpPr>
          <p:nvPr>
            <p:ph idx="1"/>
          </p:nvPr>
        </p:nvSpPr>
        <p:spPr>
          <a:xfrm>
            <a:off x="152400" y="1066800"/>
            <a:ext cx="8763000" cy="5410200"/>
          </a:xfrm>
        </p:spPr>
        <p:txBody>
          <a:bodyPr>
            <a:normAutofit lnSpcReduction="10000"/>
          </a:bodyPr>
          <a:lstStyle/>
          <a:p>
            <a:pPr>
              <a:buNone/>
            </a:pPr>
            <a:r>
              <a:rPr lang="en-US" sz="2400" b="1" dirty="0" smtClean="0"/>
              <a:t>Mode is defined </a:t>
            </a:r>
            <a:r>
              <a:rPr lang="en-US" sz="2400" dirty="0" smtClean="0"/>
              <a:t>as the value of the variable which occurs most frequently in the data set.</a:t>
            </a:r>
          </a:p>
          <a:p>
            <a:pPr>
              <a:buNone/>
            </a:pPr>
            <a:r>
              <a:rPr lang="en-US" sz="2400" b="1" dirty="0" smtClean="0"/>
              <a:t>Example: </a:t>
            </a:r>
            <a:r>
              <a:rPr lang="en-US" sz="2400" dirty="0" smtClean="0"/>
              <a:t>10, 12, 10, 11, 10, 12</a:t>
            </a:r>
          </a:p>
          <a:p>
            <a:pPr>
              <a:buNone/>
            </a:pPr>
            <a:r>
              <a:rPr lang="en-US" sz="2400" dirty="0" err="1" smtClean="0"/>
              <a:t>Ans</a:t>
            </a:r>
            <a:r>
              <a:rPr lang="en-US" sz="2400" dirty="0" smtClean="0"/>
              <a:t>- The median is 10.</a:t>
            </a:r>
          </a:p>
          <a:p>
            <a:pPr>
              <a:buNone/>
            </a:pPr>
            <a:endParaRPr lang="en-US" sz="2400" dirty="0" smtClean="0"/>
          </a:p>
          <a:p>
            <a:pPr>
              <a:buNone/>
            </a:pPr>
            <a:r>
              <a:rPr lang="en-US" sz="2400" b="1" dirty="0" smtClean="0"/>
              <a:t>Example: </a:t>
            </a:r>
            <a:r>
              <a:rPr lang="en-US" sz="2400" dirty="0" smtClean="0"/>
              <a:t>Calculate mean, median and mode from given data.</a:t>
            </a:r>
          </a:p>
          <a:p>
            <a:pPr>
              <a:buNone/>
            </a:pPr>
            <a:r>
              <a:rPr lang="en-US" sz="2400" dirty="0" smtClean="0">
                <a:solidFill>
                  <a:srgbClr val="FF0000"/>
                </a:solidFill>
              </a:rPr>
              <a:t>Mark:   0-10    10-20	20-30	30-40	40-50	50-60	60-70	70-80</a:t>
            </a:r>
          </a:p>
          <a:p>
            <a:pPr>
              <a:buNone/>
            </a:pPr>
            <a:r>
              <a:rPr lang="en-US" sz="2400" dirty="0" err="1" smtClean="0">
                <a:solidFill>
                  <a:srgbClr val="FF0000"/>
                </a:solidFill>
              </a:rPr>
              <a:t>Freqcy</a:t>
            </a:r>
            <a:r>
              <a:rPr lang="en-US" sz="2400" dirty="0" smtClean="0">
                <a:solidFill>
                  <a:srgbClr val="FF0000"/>
                </a:solidFill>
              </a:rPr>
              <a:t>:	    2	    4	     8 	     12	     10	    6            4           2	</a:t>
            </a:r>
          </a:p>
          <a:p>
            <a:pPr>
              <a:buNone/>
            </a:pPr>
            <a:endParaRPr lang="en-US" sz="2400" dirty="0" smtClean="0">
              <a:solidFill>
                <a:srgbClr val="FF0000"/>
              </a:solidFill>
            </a:endParaRPr>
          </a:p>
          <a:p>
            <a:pPr>
              <a:buNone/>
            </a:pPr>
            <a:r>
              <a:rPr lang="en-US" sz="2400" dirty="0" smtClean="0">
                <a:solidFill>
                  <a:srgbClr val="FF0000"/>
                </a:solidFill>
              </a:rPr>
              <a:t>		</a:t>
            </a:r>
          </a:p>
          <a:p>
            <a:pPr>
              <a:buNone/>
            </a:pPr>
            <a:endParaRPr lang="en-US" sz="2400" dirty="0" smtClean="0"/>
          </a:p>
          <a:p>
            <a:pPr>
              <a:buNone/>
            </a:pPr>
            <a:endParaRPr lang="en-US" sz="2400" dirty="0" smtClean="0"/>
          </a:p>
          <a:p>
            <a:pPr>
              <a:buNone/>
            </a:pPr>
            <a:r>
              <a:rPr lang="en-US" sz="2400" dirty="0" smtClean="0"/>
              <a:t>Graphical representation is given in the next slide</a:t>
            </a:r>
            <a:endParaRPr lang="en-US" sz="2400" dirty="0"/>
          </a:p>
        </p:txBody>
      </p:sp>
      <p:sp>
        <p:nvSpPr>
          <p:cNvPr id="4" name="Date Placeholder 3"/>
          <p:cNvSpPr>
            <a:spLocks noGrp="1"/>
          </p:cNvSpPr>
          <p:nvPr>
            <p:ph type="dt" sz="half" idx="10"/>
          </p:nvPr>
        </p:nvSpPr>
        <p:spPr/>
        <p:txBody>
          <a:bodyPr/>
          <a:lstStyle/>
          <a:p>
            <a:fld id="{38440C05-FE4D-49B4-AB9D-C5DB00F1020C}" type="datetime3">
              <a:rPr lang="en-US" smtClean="0"/>
              <a:pPr/>
              <a:t>26 August 2016</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77</a:t>
            </a:fld>
            <a:endParaRPr lang="en-US"/>
          </a:p>
        </p:txBody>
      </p:sp>
      <p:sp>
        <p:nvSpPr>
          <p:cNvPr id="6" name="Footer Placeholder 5"/>
          <p:cNvSpPr>
            <a:spLocks noGrp="1"/>
          </p:cNvSpPr>
          <p:nvPr>
            <p:ph type="ftr" sz="quarter" idx="11"/>
          </p:nvPr>
        </p:nvSpPr>
        <p:spPr/>
        <p:txBody>
          <a:bodyPr/>
          <a:lstStyle/>
          <a:p>
            <a:r>
              <a:rPr lang="en-US" smtClean="0"/>
              <a:t>Prof.Bhusari, ACA Behavior School. M-9325595378</a:t>
            </a:r>
            <a:endParaRPr lang="en-US"/>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458200" cy="1706562"/>
          </a:xfrm>
        </p:spPr>
        <p:txBody>
          <a:bodyPr>
            <a:normAutofit fontScale="90000"/>
          </a:bodyPr>
          <a:lstStyle/>
          <a:p>
            <a:pPr algn="l"/>
            <a:r>
              <a:rPr lang="en-US" sz="2000" dirty="0" smtClean="0"/>
              <a:t/>
            </a:r>
            <a:br>
              <a:rPr lang="en-US" sz="2000" dirty="0" smtClean="0"/>
            </a:br>
            <a:r>
              <a:rPr lang="en-US" sz="2000" dirty="0" smtClean="0"/>
              <a:t/>
            </a:r>
            <a:br>
              <a:rPr lang="en-US" sz="2000" dirty="0" smtClean="0"/>
            </a:br>
            <a:r>
              <a:rPr lang="en-US" sz="2000" dirty="0" smtClean="0"/>
              <a:t/>
            </a:r>
            <a:br>
              <a:rPr lang="en-US" sz="2000" dirty="0" smtClean="0"/>
            </a:br>
            <a:r>
              <a:rPr lang="en-US" sz="2000" dirty="0" smtClean="0"/>
              <a:t/>
            </a:r>
            <a:br>
              <a:rPr lang="en-US" sz="2000" dirty="0" smtClean="0"/>
            </a:br>
            <a:r>
              <a:rPr lang="en-US" sz="2000" dirty="0" smtClean="0"/>
              <a:t/>
            </a:r>
            <a:br>
              <a:rPr lang="en-US" sz="2000" dirty="0" smtClean="0"/>
            </a:br>
            <a:r>
              <a:rPr lang="en-US" sz="2700" b="1" dirty="0" smtClean="0"/>
              <a:t>Example: </a:t>
            </a:r>
            <a:r>
              <a:rPr lang="en-US" sz="2700" dirty="0" smtClean="0"/>
              <a:t>Calculate the </a:t>
            </a:r>
            <a:r>
              <a:rPr lang="en-US" sz="2700" b="1" dirty="0" smtClean="0"/>
              <a:t>mode</a:t>
            </a:r>
            <a:r>
              <a:rPr lang="en-US" sz="2700" dirty="0" smtClean="0"/>
              <a:t> of the distribution of weights of 150 students from the data give bellow</a:t>
            </a:r>
            <a:br>
              <a:rPr lang="en-US" sz="2700" dirty="0" smtClean="0"/>
            </a:br>
            <a:r>
              <a:rPr lang="en-US" sz="2700" dirty="0" smtClean="0"/>
              <a:t>Weight (kg):	30-40	40-50	50-60	60-70	70-80	80-90	90-100</a:t>
            </a:r>
            <a:br>
              <a:rPr lang="en-US" sz="2700" dirty="0" smtClean="0"/>
            </a:br>
            <a:r>
              <a:rPr lang="en-US" sz="2700" dirty="0" smtClean="0"/>
              <a:t>Frequency  :	    17	     38	    45         28         14          6          2 		</a:t>
            </a:r>
            <a:br>
              <a:rPr lang="en-US" sz="2700" dirty="0" smtClean="0"/>
            </a:br>
            <a:r>
              <a:rPr lang="en-US" sz="2000" dirty="0" smtClean="0"/>
              <a:t/>
            </a:r>
            <a:br>
              <a:rPr lang="en-US" sz="2000" dirty="0" smtClean="0"/>
            </a:br>
            <a:r>
              <a:rPr lang="en-US" sz="2000" dirty="0" smtClean="0"/>
              <a:t> </a:t>
            </a:r>
            <a:br>
              <a:rPr lang="en-US" sz="2000" dirty="0" smtClean="0"/>
            </a:br>
            <a:r>
              <a:rPr lang="en-US" sz="2000" dirty="0" smtClean="0"/>
              <a:t/>
            </a:r>
            <a:br>
              <a:rPr lang="en-US" sz="2000" dirty="0" smtClean="0"/>
            </a:br>
            <a:endParaRPr lang="en-US" sz="2000" dirty="0"/>
          </a:p>
        </p:txBody>
      </p:sp>
      <p:sp>
        <p:nvSpPr>
          <p:cNvPr id="3" name="Content Placeholder 2"/>
          <p:cNvSpPr>
            <a:spLocks noGrp="1"/>
          </p:cNvSpPr>
          <p:nvPr>
            <p:ph idx="1"/>
          </p:nvPr>
        </p:nvSpPr>
        <p:spPr>
          <a:xfrm>
            <a:off x="0" y="1981200"/>
            <a:ext cx="9144000" cy="4343400"/>
          </a:xfrm>
        </p:spPr>
        <p:txBody>
          <a:bodyPr>
            <a:normAutofit fontScale="77500" lnSpcReduction="20000"/>
          </a:body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sz="2500" dirty="0" smtClean="0"/>
          </a:p>
          <a:p>
            <a:endParaRPr lang="en-US" sz="2500" dirty="0" smtClean="0"/>
          </a:p>
          <a:p>
            <a:endParaRPr lang="en-US" sz="2500" dirty="0" smtClean="0"/>
          </a:p>
          <a:p>
            <a:endParaRPr lang="en-US" sz="2500" dirty="0" smtClean="0"/>
          </a:p>
          <a:p>
            <a:endParaRPr lang="en-US" sz="2500" dirty="0" smtClean="0"/>
          </a:p>
          <a:p>
            <a:endParaRPr lang="en-US" sz="2500" dirty="0" smtClean="0"/>
          </a:p>
          <a:p>
            <a:r>
              <a:rPr lang="en-US" sz="2500" dirty="0" smtClean="0"/>
              <a:t>Mean = 8350/150 =55.67</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
        <p:nvSpPr>
          <p:cNvPr id="4" name="Date Placeholder 3"/>
          <p:cNvSpPr>
            <a:spLocks noGrp="1"/>
          </p:cNvSpPr>
          <p:nvPr>
            <p:ph type="dt" sz="half" idx="10"/>
          </p:nvPr>
        </p:nvSpPr>
        <p:spPr/>
        <p:txBody>
          <a:bodyPr/>
          <a:lstStyle/>
          <a:p>
            <a:fld id="{7A6C4217-AF77-4FB2-8B69-9C863E33CAA5}" type="datetime3">
              <a:rPr lang="en-US" smtClean="0"/>
              <a:pPr/>
              <a:t>26 August 2016</a:t>
            </a:fld>
            <a:endParaRPr lang="en-US"/>
          </a:p>
        </p:txBody>
      </p:sp>
      <p:sp>
        <p:nvSpPr>
          <p:cNvPr id="5" name="Footer Placeholder 4"/>
          <p:cNvSpPr>
            <a:spLocks noGrp="1"/>
          </p:cNvSpPr>
          <p:nvPr>
            <p:ph type="ftr" sz="quarter" idx="11"/>
          </p:nvPr>
        </p:nvSpPr>
        <p:spPr/>
        <p:txBody>
          <a:bodyPr/>
          <a:lstStyle/>
          <a:p>
            <a:r>
              <a:rPr lang="en-US" smtClean="0"/>
              <a:t>Prof.Bhusari, ACA Behavior School. M-9325595378</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78</a:t>
            </a:fld>
            <a:endParaRPr lang="en-US"/>
          </a:p>
        </p:txBody>
      </p:sp>
      <p:graphicFrame>
        <p:nvGraphicFramePr>
          <p:cNvPr id="9" name="Table 8"/>
          <p:cNvGraphicFramePr>
            <a:graphicFrameLocks noGrp="1"/>
          </p:cNvGraphicFramePr>
          <p:nvPr/>
        </p:nvGraphicFramePr>
        <p:xfrm>
          <a:off x="457200" y="2057401"/>
          <a:ext cx="8458200" cy="4066174"/>
        </p:xfrm>
        <a:graphic>
          <a:graphicData uri="http://schemas.openxmlformats.org/drawingml/2006/table">
            <a:tbl>
              <a:tblPr firstRow="1" bandRow="1">
                <a:tableStyleId>{5C22544A-7EE6-4342-B048-85BDC9FD1C3A}</a:tableStyleId>
              </a:tblPr>
              <a:tblGrid>
                <a:gridCol w="990600"/>
                <a:gridCol w="1100189"/>
                <a:gridCol w="6367411"/>
              </a:tblGrid>
              <a:tr h="565363">
                <a:tc>
                  <a:txBody>
                    <a:bodyPr/>
                    <a:lstStyle/>
                    <a:p>
                      <a:r>
                        <a:rPr lang="en-US" dirty="0" smtClean="0"/>
                        <a:t>Weights</a:t>
                      </a:r>
                      <a:endParaRPr lang="en-US" dirty="0"/>
                    </a:p>
                  </a:txBody>
                  <a:tcPr/>
                </a:tc>
                <a:tc>
                  <a:txBody>
                    <a:bodyPr/>
                    <a:lstStyle/>
                    <a:p>
                      <a:r>
                        <a:rPr lang="en-US" dirty="0" smtClean="0"/>
                        <a:t>f</a:t>
                      </a:r>
                      <a:endParaRPr lang="en-US" dirty="0"/>
                    </a:p>
                  </a:txBody>
                  <a:tcPr/>
                </a:tc>
                <a:tc>
                  <a:txBody>
                    <a:bodyPr/>
                    <a:lstStyle/>
                    <a:p>
                      <a:endParaRPr lang="en-US" dirty="0"/>
                    </a:p>
                  </a:txBody>
                  <a:tcPr/>
                </a:tc>
              </a:tr>
              <a:tr h="323064">
                <a:tc>
                  <a:txBody>
                    <a:bodyPr/>
                    <a:lstStyle/>
                    <a:p>
                      <a:r>
                        <a:rPr lang="en-US" dirty="0" smtClean="0"/>
                        <a:t>30-40</a:t>
                      </a:r>
                      <a:endParaRPr lang="en-US" dirty="0"/>
                    </a:p>
                  </a:txBody>
                  <a:tcPr/>
                </a:tc>
                <a:tc>
                  <a:txBody>
                    <a:bodyPr/>
                    <a:lstStyle/>
                    <a:p>
                      <a:r>
                        <a:rPr lang="en-US" dirty="0" smtClean="0"/>
                        <a:t>17</a:t>
                      </a:r>
                      <a:endParaRPr lang="en-US" dirty="0"/>
                    </a:p>
                  </a:txBody>
                  <a:tcPr/>
                </a:tc>
                <a:tc rowSpan="8">
                  <a:txBody>
                    <a:bodyPr/>
                    <a:lstStyle/>
                    <a:p>
                      <a:r>
                        <a:rPr lang="en-US" baseline="0" dirty="0" smtClean="0"/>
                        <a:t>Mode =</a:t>
                      </a:r>
                      <a:r>
                        <a:rPr lang="en-US" baseline="0" dirty="0" err="1" smtClean="0"/>
                        <a:t>L+h</a:t>
                      </a:r>
                      <a:r>
                        <a:rPr lang="en-US" baseline="0" dirty="0" smtClean="0"/>
                        <a:t> * (f₁-f₀)/(2f₁-f₀-f₂)</a:t>
                      </a:r>
                    </a:p>
                    <a:p>
                      <a:r>
                        <a:rPr lang="en-US" baseline="0" dirty="0" smtClean="0"/>
                        <a:t>Where, </a:t>
                      </a:r>
                    </a:p>
                    <a:p>
                      <a:r>
                        <a:rPr lang="en-US" baseline="0" dirty="0" smtClean="0">
                          <a:solidFill>
                            <a:srgbClr val="FF0000"/>
                          </a:solidFill>
                        </a:rPr>
                        <a:t>L</a:t>
                      </a:r>
                      <a:r>
                        <a:rPr lang="en-US" baseline="0" dirty="0" smtClean="0"/>
                        <a:t> is lower limit of modal class</a:t>
                      </a:r>
                    </a:p>
                    <a:p>
                      <a:r>
                        <a:rPr lang="en-US" baseline="0" dirty="0" smtClean="0">
                          <a:solidFill>
                            <a:srgbClr val="FF0000"/>
                          </a:solidFill>
                        </a:rPr>
                        <a:t>f₁</a:t>
                      </a:r>
                      <a:r>
                        <a:rPr lang="en-US" baseline="0" dirty="0" smtClean="0"/>
                        <a:t> is frequency of modal class</a:t>
                      </a:r>
                    </a:p>
                    <a:p>
                      <a:r>
                        <a:rPr lang="en-US" baseline="0" dirty="0" smtClean="0">
                          <a:solidFill>
                            <a:srgbClr val="FF0000"/>
                          </a:solidFill>
                        </a:rPr>
                        <a:t>f₀ </a:t>
                      </a:r>
                      <a:r>
                        <a:rPr lang="en-US" baseline="0" dirty="0" smtClean="0"/>
                        <a:t>is frequency of the class preceding to modal class</a:t>
                      </a:r>
                    </a:p>
                    <a:p>
                      <a:r>
                        <a:rPr lang="en-US" baseline="0" dirty="0" smtClean="0">
                          <a:solidFill>
                            <a:srgbClr val="FF0000"/>
                          </a:solidFill>
                        </a:rPr>
                        <a:t>f₂ </a:t>
                      </a:r>
                      <a:r>
                        <a:rPr lang="en-US" baseline="0" dirty="0" smtClean="0"/>
                        <a:t>is frequency of the class succeeding to modal class</a:t>
                      </a:r>
                      <a:endParaRPr lang="en-US" b="1" baseline="0" dirty="0" smtClean="0">
                        <a:solidFill>
                          <a:srgbClr val="FF0000"/>
                        </a:solidFill>
                      </a:endParaRPr>
                    </a:p>
                    <a:p>
                      <a:r>
                        <a:rPr lang="en-US" b="1" baseline="0" dirty="0" smtClean="0">
                          <a:solidFill>
                            <a:srgbClr val="FF0000"/>
                          </a:solidFill>
                        </a:rPr>
                        <a:t>h </a:t>
                      </a:r>
                      <a:r>
                        <a:rPr lang="en-US" baseline="0" dirty="0" smtClean="0"/>
                        <a:t>is class size. </a:t>
                      </a:r>
                    </a:p>
                    <a:p>
                      <a:endParaRPr lang="en-US" baseline="0" dirty="0" smtClean="0"/>
                    </a:p>
                    <a:p>
                      <a:r>
                        <a:rPr lang="en-US" baseline="0" dirty="0" smtClean="0"/>
                        <a:t> Mode = 50 + 10  * (45-38) / (90-38-28)  </a:t>
                      </a:r>
                    </a:p>
                    <a:p>
                      <a:r>
                        <a:rPr lang="en-US" baseline="0" dirty="0" smtClean="0"/>
                        <a:t>             = 50 + 10 * 0.29</a:t>
                      </a:r>
                    </a:p>
                    <a:p>
                      <a:r>
                        <a:rPr lang="en-US" baseline="0" dirty="0" smtClean="0"/>
                        <a:t>             = 50 + 2.9</a:t>
                      </a:r>
                    </a:p>
                    <a:p>
                      <a:r>
                        <a:rPr lang="en-US" b="1" baseline="0" dirty="0" smtClean="0">
                          <a:solidFill>
                            <a:srgbClr val="FF0000"/>
                          </a:solidFill>
                        </a:rPr>
                        <a:t>             = 52.9</a:t>
                      </a:r>
                      <a:endParaRPr lang="en-US" b="1" dirty="0" smtClean="0">
                        <a:solidFill>
                          <a:srgbClr val="FF0000"/>
                        </a:solidFill>
                      </a:endParaRPr>
                    </a:p>
                  </a:txBody>
                  <a:tcPr/>
                </a:tc>
              </a:tr>
              <a:tr h="323064">
                <a:tc>
                  <a:txBody>
                    <a:bodyPr/>
                    <a:lstStyle/>
                    <a:p>
                      <a:r>
                        <a:rPr lang="en-US" dirty="0" smtClean="0"/>
                        <a:t>40-50</a:t>
                      </a:r>
                      <a:endParaRPr lang="en-US" dirty="0"/>
                    </a:p>
                  </a:txBody>
                  <a:tcPr/>
                </a:tc>
                <a:tc>
                  <a:txBody>
                    <a:bodyPr/>
                    <a:lstStyle/>
                    <a:p>
                      <a:r>
                        <a:rPr lang="en-US" dirty="0" smtClean="0"/>
                        <a:t>38</a:t>
                      </a:r>
                      <a:endParaRPr lang="en-US" dirty="0"/>
                    </a:p>
                  </a:txBody>
                  <a:tcPr/>
                </a:tc>
                <a:tc vMerge="1">
                  <a:txBody>
                    <a:bodyPr/>
                    <a:lstStyle/>
                    <a:p>
                      <a:endParaRPr lang="en-US" dirty="0"/>
                    </a:p>
                  </a:txBody>
                  <a:tcPr/>
                </a:tc>
              </a:tr>
              <a:tr h="323064">
                <a:tc>
                  <a:txBody>
                    <a:bodyPr/>
                    <a:lstStyle/>
                    <a:p>
                      <a:r>
                        <a:rPr lang="en-US" dirty="0" smtClean="0"/>
                        <a:t>50-60</a:t>
                      </a:r>
                      <a:endParaRPr lang="en-US" dirty="0"/>
                    </a:p>
                  </a:txBody>
                  <a:tcPr/>
                </a:tc>
                <a:tc>
                  <a:txBody>
                    <a:bodyPr/>
                    <a:lstStyle/>
                    <a:p>
                      <a:r>
                        <a:rPr lang="en-US" dirty="0" smtClean="0"/>
                        <a:t>45</a:t>
                      </a:r>
                      <a:endParaRPr lang="en-US" dirty="0"/>
                    </a:p>
                  </a:txBody>
                  <a:tcPr/>
                </a:tc>
                <a:tc vMerge="1">
                  <a:txBody>
                    <a:bodyPr/>
                    <a:lstStyle/>
                    <a:p>
                      <a:endParaRPr lang="en-US" dirty="0"/>
                    </a:p>
                  </a:txBody>
                  <a:tcPr/>
                </a:tc>
              </a:tr>
              <a:tr h="323064">
                <a:tc>
                  <a:txBody>
                    <a:bodyPr/>
                    <a:lstStyle/>
                    <a:p>
                      <a:r>
                        <a:rPr lang="en-US" dirty="0" smtClean="0"/>
                        <a:t>60-70</a:t>
                      </a:r>
                      <a:endParaRPr lang="en-US" dirty="0"/>
                    </a:p>
                  </a:txBody>
                  <a:tcPr/>
                </a:tc>
                <a:tc>
                  <a:txBody>
                    <a:bodyPr/>
                    <a:lstStyle/>
                    <a:p>
                      <a:r>
                        <a:rPr lang="en-US" dirty="0" smtClean="0"/>
                        <a:t>28</a:t>
                      </a:r>
                      <a:endParaRPr lang="en-US" dirty="0"/>
                    </a:p>
                  </a:txBody>
                  <a:tcPr/>
                </a:tc>
                <a:tc vMerge="1">
                  <a:txBody>
                    <a:bodyPr/>
                    <a:lstStyle/>
                    <a:p>
                      <a:endParaRPr lang="en-US" dirty="0"/>
                    </a:p>
                  </a:txBody>
                  <a:tcPr/>
                </a:tc>
              </a:tr>
              <a:tr h="323064">
                <a:tc>
                  <a:txBody>
                    <a:bodyPr/>
                    <a:lstStyle/>
                    <a:p>
                      <a:r>
                        <a:rPr lang="en-US" dirty="0" smtClean="0"/>
                        <a:t>70-80</a:t>
                      </a:r>
                      <a:endParaRPr lang="en-US" dirty="0"/>
                    </a:p>
                  </a:txBody>
                  <a:tcPr/>
                </a:tc>
                <a:tc>
                  <a:txBody>
                    <a:bodyPr/>
                    <a:lstStyle/>
                    <a:p>
                      <a:r>
                        <a:rPr lang="en-US" dirty="0" smtClean="0"/>
                        <a:t>14</a:t>
                      </a:r>
                      <a:endParaRPr lang="en-US" dirty="0"/>
                    </a:p>
                  </a:txBody>
                  <a:tcPr/>
                </a:tc>
                <a:tc vMerge="1">
                  <a:txBody>
                    <a:bodyPr/>
                    <a:lstStyle/>
                    <a:p>
                      <a:endParaRPr lang="en-US" dirty="0"/>
                    </a:p>
                  </a:txBody>
                  <a:tcPr/>
                </a:tc>
              </a:tr>
              <a:tr h="323064">
                <a:tc>
                  <a:txBody>
                    <a:bodyPr/>
                    <a:lstStyle/>
                    <a:p>
                      <a:r>
                        <a:rPr lang="en-US" dirty="0" smtClean="0"/>
                        <a:t>80-90</a:t>
                      </a:r>
                      <a:endParaRPr lang="en-US" dirty="0"/>
                    </a:p>
                  </a:txBody>
                  <a:tcPr/>
                </a:tc>
                <a:tc>
                  <a:txBody>
                    <a:bodyPr/>
                    <a:lstStyle/>
                    <a:p>
                      <a:r>
                        <a:rPr lang="en-US" dirty="0" smtClean="0"/>
                        <a:t>  6</a:t>
                      </a:r>
                      <a:endParaRPr lang="en-US" dirty="0"/>
                    </a:p>
                  </a:txBody>
                  <a:tcPr/>
                </a:tc>
                <a:tc vMerge="1">
                  <a:txBody>
                    <a:bodyPr/>
                    <a:lstStyle/>
                    <a:p>
                      <a:endParaRPr lang="en-US" dirty="0"/>
                    </a:p>
                  </a:txBody>
                  <a:tcPr/>
                </a:tc>
              </a:tr>
              <a:tr h="401923">
                <a:tc>
                  <a:txBody>
                    <a:bodyPr/>
                    <a:lstStyle/>
                    <a:p>
                      <a:r>
                        <a:rPr lang="en-US" dirty="0" smtClean="0"/>
                        <a:t>90-100</a:t>
                      </a:r>
                      <a:endParaRPr lang="en-US" dirty="0"/>
                    </a:p>
                  </a:txBody>
                  <a:tcPr/>
                </a:tc>
                <a:tc>
                  <a:txBody>
                    <a:bodyPr/>
                    <a:lstStyle/>
                    <a:p>
                      <a:r>
                        <a:rPr lang="en-US" dirty="0" smtClean="0"/>
                        <a:t>  2</a:t>
                      </a:r>
                      <a:endParaRPr lang="en-US" dirty="0"/>
                    </a:p>
                  </a:txBody>
                  <a:tcPr/>
                </a:tc>
                <a:tc vMerge="1">
                  <a:txBody>
                    <a:bodyPr/>
                    <a:lstStyle/>
                    <a:p>
                      <a:endParaRPr lang="en-US" dirty="0"/>
                    </a:p>
                  </a:txBody>
                  <a:tcPr/>
                </a:tc>
              </a:tr>
              <a:tr h="904328">
                <a:tc>
                  <a:txBody>
                    <a:bodyPr/>
                    <a:lstStyle/>
                    <a:p>
                      <a:endParaRPr lang="en-US" dirty="0"/>
                    </a:p>
                  </a:txBody>
                  <a:tcPr/>
                </a:tc>
                <a:tc>
                  <a:txBody>
                    <a:bodyPr/>
                    <a:lstStyle/>
                    <a:p>
                      <a:r>
                        <a:rPr lang="en-US" dirty="0" smtClean="0"/>
                        <a:t>∑f=150</a:t>
                      </a:r>
                      <a:endParaRPr lang="en-US" dirty="0"/>
                    </a:p>
                  </a:txBody>
                  <a:tcPr/>
                </a:tc>
                <a:tc vMerge="1">
                  <a:txBody>
                    <a:bodyPr/>
                    <a:lstStyle/>
                    <a:p>
                      <a:endParaRPr lang="en-US" dirty="0"/>
                    </a:p>
                  </a:txBody>
                  <a:tcPr/>
                </a:tc>
              </a:tr>
            </a:tbl>
          </a:graphicData>
        </a:graphic>
      </p:graphicFrame>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973762"/>
          </a:xfrm>
        </p:spPr>
        <p:txBody>
          <a:bodyPr/>
          <a:lstStyle/>
          <a:p>
            <a:endParaRPr lang="en-US" dirty="0"/>
          </a:p>
        </p:txBody>
      </p:sp>
      <p:sp>
        <p:nvSpPr>
          <p:cNvPr id="3" name="Date Placeholder 2"/>
          <p:cNvSpPr>
            <a:spLocks noGrp="1"/>
          </p:cNvSpPr>
          <p:nvPr>
            <p:ph type="dt" sz="half" idx="10"/>
          </p:nvPr>
        </p:nvSpPr>
        <p:spPr/>
        <p:txBody>
          <a:bodyPr/>
          <a:lstStyle/>
          <a:p>
            <a:fld id="{D7C74A7E-FAFA-4A82-B968-8726E639498F}" type="datetime3">
              <a:rPr lang="en-US" smtClean="0"/>
              <a:pPr/>
              <a:t>26 August 2016</a:t>
            </a:fld>
            <a:endParaRPr lang="en-US"/>
          </a:p>
        </p:txBody>
      </p:sp>
      <p:sp>
        <p:nvSpPr>
          <p:cNvPr id="4" name="Footer Placeholder 3"/>
          <p:cNvSpPr>
            <a:spLocks noGrp="1"/>
          </p:cNvSpPr>
          <p:nvPr>
            <p:ph type="ftr" sz="quarter" idx="11"/>
          </p:nvPr>
        </p:nvSpPr>
        <p:spPr/>
        <p:txBody>
          <a:bodyPr/>
          <a:lstStyle/>
          <a:p>
            <a:r>
              <a:rPr lang="en-US" smtClean="0"/>
              <a:t>Prof.Bhusari, ACA Behavior School. M-9325595378</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79</a:t>
            </a:fld>
            <a:endParaRPr lang="en-US"/>
          </a:p>
        </p:txBody>
      </p:sp>
      <p:pic>
        <p:nvPicPr>
          <p:cNvPr id="6" name="Picture 5" descr="http://www.1000stores.net/images/Slide5.GIF"/>
          <p:cNvPicPr/>
          <p:nvPr/>
        </p:nvPicPr>
        <p:blipFill>
          <a:blip r:embed="rId2"/>
          <a:srcRect/>
          <a:stretch>
            <a:fillRect/>
          </a:stretch>
        </p:blipFill>
        <p:spPr bwMode="auto">
          <a:xfrm>
            <a:off x="457200" y="990600"/>
            <a:ext cx="8382000" cy="5257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Autofit/>
          </a:bodyPr>
          <a:lstStyle/>
          <a:p>
            <a:r>
              <a:rPr lang="en-US" sz="3200" b="1" dirty="0" smtClean="0">
                <a:solidFill>
                  <a:srgbClr val="FF0000"/>
                </a:solidFill>
              </a:rPr>
              <a:t>Percentage Estimation &amp; Interpretation</a:t>
            </a:r>
            <a:endParaRPr lang="en-US" sz="3200" b="1" dirty="0">
              <a:solidFill>
                <a:srgbClr val="FF0000"/>
              </a:solidFill>
            </a:endParaRPr>
          </a:p>
        </p:txBody>
      </p:sp>
      <p:sp>
        <p:nvSpPr>
          <p:cNvPr id="3" name="Content Placeholder 2"/>
          <p:cNvSpPr>
            <a:spLocks noGrp="1"/>
          </p:cNvSpPr>
          <p:nvPr>
            <p:ph idx="1"/>
          </p:nvPr>
        </p:nvSpPr>
        <p:spPr>
          <a:xfrm>
            <a:off x="152400" y="762000"/>
            <a:ext cx="8839200" cy="5867400"/>
          </a:xfrm>
        </p:spPr>
        <p:txBody>
          <a:bodyPr>
            <a:normAutofit/>
          </a:bodyPr>
          <a:lstStyle/>
          <a:p>
            <a:pPr>
              <a:buNone/>
            </a:pPr>
            <a:r>
              <a:rPr lang="en-US" sz="2400" b="1" dirty="0" smtClean="0"/>
              <a:t>Q. Bank has increased interest rate by 75 basis point in 3</a:t>
            </a:r>
            <a:r>
              <a:rPr lang="en-US" sz="2400" b="1" baseline="30000" dirty="0" smtClean="0"/>
              <a:t>rd</a:t>
            </a:r>
            <a:r>
              <a:rPr lang="en-US" sz="2400" b="1" dirty="0" smtClean="0"/>
              <a:t> consecutive quarter. Current rate is 4.75. What was the interest rate at the beginning of year?</a:t>
            </a:r>
          </a:p>
          <a:p>
            <a:pPr>
              <a:buNone/>
            </a:pPr>
            <a:r>
              <a:rPr lang="en-US" sz="2400" dirty="0" smtClean="0"/>
              <a:t>    A</a:t>
            </a:r>
            <a:r>
              <a:rPr lang="en-US" sz="2400" b="1" dirty="0" smtClean="0">
                <a:solidFill>
                  <a:srgbClr val="FF0000"/>
                </a:solidFill>
              </a:rPr>
              <a:t>.</a:t>
            </a:r>
            <a:r>
              <a:rPr lang="en-US" sz="2400" dirty="0" smtClean="0"/>
              <a:t> 2.5%	  B. 7%		C. 4% 	D. None</a:t>
            </a:r>
          </a:p>
          <a:p>
            <a:endParaRPr lang="en-US" dirty="0" smtClean="0"/>
          </a:p>
          <a:p>
            <a:endParaRPr lang="en-US" dirty="0" smtClean="0"/>
          </a:p>
          <a:p>
            <a:endParaRPr lang="en-US" dirty="0"/>
          </a:p>
        </p:txBody>
      </p:sp>
      <p:sp>
        <p:nvSpPr>
          <p:cNvPr id="4" name="Date Placeholder 3"/>
          <p:cNvSpPr>
            <a:spLocks noGrp="1"/>
          </p:cNvSpPr>
          <p:nvPr>
            <p:ph type="dt" sz="half" idx="10"/>
          </p:nvPr>
        </p:nvSpPr>
        <p:spPr/>
        <p:txBody>
          <a:bodyPr/>
          <a:lstStyle/>
          <a:p>
            <a:fld id="{B707D9DE-DFB1-4D97-86A9-8920E19C751B}" type="datetime3">
              <a:rPr lang="en-US" smtClean="0"/>
              <a:pPr/>
              <a:t>26 August 2016</a:t>
            </a:fld>
            <a:endParaRPr lang="en-US" dirty="0"/>
          </a:p>
        </p:txBody>
      </p:sp>
      <p:sp>
        <p:nvSpPr>
          <p:cNvPr id="5" name="Footer Placeholder 4"/>
          <p:cNvSpPr>
            <a:spLocks noGrp="1"/>
          </p:cNvSpPr>
          <p:nvPr>
            <p:ph type="ftr" sz="quarter" idx="11"/>
          </p:nvPr>
        </p:nvSpPr>
        <p:spPr/>
        <p:txBody>
          <a:bodyPr/>
          <a:lstStyle/>
          <a:p>
            <a:r>
              <a:rPr lang="en-US" smtClean="0"/>
              <a:t>Prof.Bhusari, ACA Behavior School. M-9325595378</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8</a:t>
            </a:fld>
            <a:endParaRPr lang="en-US"/>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26162"/>
          </a:xfrm>
        </p:spPr>
        <p:txBody>
          <a:bodyPr/>
          <a:lstStyle/>
          <a:p>
            <a:r>
              <a:rPr lang="en-US" dirty="0" smtClean="0"/>
              <a:t>THANK YOU </a:t>
            </a:r>
            <a:br>
              <a:rPr lang="en-US" dirty="0" smtClean="0"/>
            </a:br>
            <a:r>
              <a:rPr lang="en-US" dirty="0" smtClean="0"/>
              <a:t/>
            </a:r>
            <a:br>
              <a:rPr lang="en-US" dirty="0" smtClean="0"/>
            </a:br>
            <a:r>
              <a:rPr lang="en-US" dirty="0" smtClean="0">
                <a:hlinkClick r:id="rId2" action="ppaction://hlinkfile"/>
              </a:rPr>
              <a:t>AND </a:t>
            </a:r>
            <a:r>
              <a:rPr lang="en-US" dirty="0" smtClean="0"/>
              <a:t/>
            </a:r>
            <a:br>
              <a:rPr lang="en-US" dirty="0" smtClean="0"/>
            </a:br>
            <a:r>
              <a:rPr lang="en-US" dirty="0" smtClean="0"/>
              <a:t/>
            </a:r>
            <a:br>
              <a:rPr lang="en-US" dirty="0" smtClean="0"/>
            </a:br>
            <a:r>
              <a:rPr lang="en-US" sz="4000" dirty="0" smtClean="0"/>
              <a:t>WELCOME TO ACA BEHAVIOR SCHOOL FOR FURTHER LEARNING</a:t>
            </a:r>
            <a:endParaRPr lang="en-US" sz="4000"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80</a:t>
            </a:fld>
            <a:endParaRPr lang="en-US"/>
          </a:p>
        </p:txBody>
      </p:sp>
      <p:sp>
        <p:nvSpPr>
          <p:cNvPr id="4" name="Date Placeholder 3"/>
          <p:cNvSpPr>
            <a:spLocks noGrp="1"/>
          </p:cNvSpPr>
          <p:nvPr>
            <p:ph type="dt" sz="half" idx="10"/>
          </p:nvPr>
        </p:nvSpPr>
        <p:spPr/>
        <p:txBody>
          <a:bodyPr/>
          <a:lstStyle/>
          <a:p>
            <a:fld id="{ACB75E97-A625-4827-9018-4315E74C2295}" type="datetime3">
              <a:rPr lang="en-US" smtClean="0"/>
              <a:pPr/>
              <a:t>26 August 2016</a:t>
            </a:fld>
            <a:endParaRPr lang="en-US"/>
          </a:p>
        </p:txBody>
      </p:sp>
      <p:sp>
        <p:nvSpPr>
          <p:cNvPr id="6" name="Footer Placeholder 5"/>
          <p:cNvSpPr>
            <a:spLocks noGrp="1"/>
          </p:cNvSpPr>
          <p:nvPr>
            <p:ph type="ftr" sz="quarter" idx="11"/>
          </p:nvPr>
        </p:nvSpPr>
        <p:spPr/>
        <p:txBody>
          <a:bodyPr/>
          <a:lstStyle/>
          <a:p>
            <a:r>
              <a:rPr lang="en-US" smtClean="0"/>
              <a:t>Prof.Bhusari, ACA Behavior School. M-9325595378</a:t>
            </a:r>
            <a:endParaRPr lang="en-US"/>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Numerical Ability</a:t>
            </a:r>
            <a:endParaRPr lang="en-US" dirty="0"/>
          </a:p>
        </p:txBody>
      </p:sp>
      <p:sp>
        <p:nvSpPr>
          <p:cNvPr id="3" name="Subtitle 2"/>
          <p:cNvSpPr>
            <a:spLocks noGrp="1"/>
          </p:cNvSpPr>
          <p:nvPr>
            <p:ph type="subTitle" idx="1"/>
          </p:nvPr>
        </p:nvSpPr>
        <p:spPr/>
        <p:txBody>
          <a:bodyPr>
            <a:normAutofit fontScale="92500" lnSpcReduction="10000"/>
          </a:bodyPr>
          <a:lstStyle/>
          <a:p>
            <a:r>
              <a:rPr lang="en-US" b="1" smtClean="0">
                <a:solidFill>
                  <a:srgbClr val="FF0000"/>
                </a:solidFill>
              </a:rPr>
              <a:t>Session 9. </a:t>
            </a:r>
            <a:r>
              <a:rPr lang="en-US" b="1" dirty="0" smtClean="0">
                <a:solidFill>
                  <a:srgbClr val="FF0000"/>
                </a:solidFill>
              </a:rPr>
              <a:t>Correlation</a:t>
            </a:r>
          </a:p>
          <a:p>
            <a:r>
              <a:rPr lang="en-US" sz="4100" dirty="0" smtClean="0">
                <a:solidFill>
                  <a:srgbClr val="0070C0"/>
                </a:solidFill>
              </a:rPr>
              <a:t>By ACA BEHAVIOR SCHOOL</a:t>
            </a:r>
          </a:p>
          <a:p>
            <a:r>
              <a:rPr lang="en-US" sz="1800" dirty="0" smtClean="0">
                <a:solidFill>
                  <a:srgbClr val="0070C0"/>
                </a:solidFill>
              </a:rPr>
              <a:t>Prof. SHANKAR BHUSARI </a:t>
            </a:r>
          </a:p>
          <a:p>
            <a:r>
              <a:rPr lang="en-US" sz="1800" b="1" dirty="0" smtClean="0">
                <a:solidFill>
                  <a:srgbClr val="0070C0"/>
                </a:solidFill>
              </a:rPr>
              <a:t>(</a:t>
            </a:r>
            <a:r>
              <a:rPr lang="en-US" sz="1800" b="1" dirty="0" err="1" smtClean="0">
                <a:solidFill>
                  <a:srgbClr val="0070C0"/>
                </a:solidFill>
              </a:rPr>
              <a:t>BSc</a:t>
            </a:r>
            <a:r>
              <a:rPr lang="en-US" sz="1800" b="1" dirty="0" smtClean="0">
                <a:solidFill>
                  <a:srgbClr val="0070C0"/>
                </a:solidFill>
              </a:rPr>
              <a:t>, M.A.(Psychology), MBA (HR &amp; Finance)</a:t>
            </a:r>
          </a:p>
        </p:txBody>
      </p:sp>
      <p:sp>
        <p:nvSpPr>
          <p:cNvPr id="4" name="Date Placeholder 3"/>
          <p:cNvSpPr>
            <a:spLocks noGrp="1"/>
          </p:cNvSpPr>
          <p:nvPr>
            <p:ph type="dt" sz="half" idx="10"/>
          </p:nvPr>
        </p:nvSpPr>
        <p:spPr/>
        <p:txBody>
          <a:bodyPr/>
          <a:lstStyle/>
          <a:p>
            <a:fld id="{39985F36-D0AC-40B1-8DB6-A20A5F028210}" type="datetime3">
              <a:rPr lang="en-US" smtClean="0"/>
              <a:pPr/>
              <a:t>26 August 2016</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81</a:t>
            </a:fld>
            <a:endParaRPr lang="en-US"/>
          </a:p>
        </p:txBody>
      </p:sp>
      <p:sp>
        <p:nvSpPr>
          <p:cNvPr id="6" name="Footer Placeholder 5"/>
          <p:cNvSpPr>
            <a:spLocks noGrp="1"/>
          </p:cNvSpPr>
          <p:nvPr>
            <p:ph type="ftr" sz="quarter" idx="11"/>
          </p:nvPr>
        </p:nvSpPr>
        <p:spPr/>
        <p:txBody>
          <a:bodyPr/>
          <a:lstStyle/>
          <a:p>
            <a:r>
              <a:rPr lang="en-US" smtClean="0"/>
              <a:t>Prof.Bhusari, ACA Behavior School. M-9325595378</a:t>
            </a:r>
            <a:endParaRPr lang="en-US"/>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BIVARIATE DISTRIBUTION</a:t>
            </a:r>
            <a:endParaRPr lang="en-US" dirty="0"/>
          </a:p>
        </p:txBody>
      </p:sp>
      <p:sp>
        <p:nvSpPr>
          <p:cNvPr id="3" name="Content Placeholder 2"/>
          <p:cNvSpPr>
            <a:spLocks noGrp="1"/>
          </p:cNvSpPr>
          <p:nvPr>
            <p:ph idx="1"/>
          </p:nvPr>
        </p:nvSpPr>
        <p:spPr/>
        <p:txBody>
          <a:bodyPr>
            <a:normAutofit fontScale="77500" lnSpcReduction="20000"/>
          </a:bodyPr>
          <a:lstStyle/>
          <a:p>
            <a:r>
              <a:rPr lang="en-US" b="1" dirty="0" smtClean="0"/>
              <a:t>Bivariate Distribution</a:t>
            </a:r>
            <a:r>
              <a:rPr lang="en-US" dirty="0" smtClean="0"/>
              <a:t>: Two variables are related to each other. Say production of electricity is related to supply of electricity.</a:t>
            </a:r>
          </a:p>
          <a:p>
            <a:pPr>
              <a:buNone/>
            </a:pPr>
            <a:r>
              <a:rPr lang="en-US" dirty="0" smtClean="0"/>
              <a:t>		1</a:t>
            </a:r>
            <a:r>
              <a:rPr lang="en-US" baseline="30000" dirty="0" smtClean="0"/>
              <a:t>st</a:t>
            </a:r>
            <a:r>
              <a:rPr lang="en-US" dirty="0" smtClean="0"/>
              <a:t> variable – Production of electricity in power plant.</a:t>
            </a:r>
          </a:p>
          <a:p>
            <a:pPr>
              <a:buNone/>
            </a:pPr>
            <a:r>
              <a:rPr lang="en-US" dirty="0" smtClean="0"/>
              <a:t>		2</a:t>
            </a:r>
            <a:r>
              <a:rPr lang="en-US" baseline="30000" dirty="0" smtClean="0"/>
              <a:t>nd</a:t>
            </a:r>
            <a:r>
              <a:rPr lang="en-US" dirty="0" smtClean="0"/>
              <a:t> variable – Supply of electricity to township.</a:t>
            </a:r>
          </a:p>
          <a:p>
            <a:pPr>
              <a:buFont typeface="Wingdings" pitchFamily="2" charset="2"/>
              <a:buChar char="Ø"/>
            </a:pPr>
            <a:r>
              <a:rPr lang="en-US" dirty="0" smtClean="0"/>
              <a:t>If you take daily production and supply for 30 days, it will vary, but the variation in one will have impact on other. </a:t>
            </a:r>
          </a:p>
          <a:p>
            <a:pPr>
              <a:buFont typeface="Wingdings" pitchFamily="2" charset="2"/>
              <a:buChar char="Ø"/>
            </a:pPr>
            <a:r>
              <a:rPr lang="en-US" dirty="0" smtClean="0"/>
              <a:t>The distribution of such variables is called as Bivariate distribution. </a:t>
            </a:r>
          </a:p>
          <a:p>
            <a:pPr>
              <a:buFont typeface="Wingdings" pitchFamily="2" charset="2"/>
              <a:buChar char="Ø"/>
            </a:pPr>
            <a:r>
              <a:rPr lang="en-US" dirty="0" smtClean="0"/>
              <a:t>In this case, the 1</a:t>
            </a:r>
            <a:r>
              <a:rPr lang="en-US" baseline="30000" dirty="0" smtClean="0"/>
              <a:t>st</a:t>
            </a:r>
            <a:r>
              <a:rPr lang="en-US" dirty="0" smtClean="0"/>
              <a:t> variable is independent variable and 2</a:t>
            </a:r>
            <a:r>
              <a:rPr lang="en-US" baseline="30000" dirty="0" smtClean="0"/>
              <a:t>nd</a:t>
            </a:r>
            <a:r>
              <a:rPr lang="en-US" dirty="0" smtClean="0"/>
              <a:t> variable is dependent variable. </a:t>
            </a:r>
            <a:endParaRPr lang="en-US" dirty="0"/>
          </a:p>
        </p:txBody>
      </p:sp>
      <p:sp>
        <p:nvSpPr>
          <p:cNvPr id="4" name="Date Placeholder 3"/>
          <p:cNvSpPr>
            <a:spLocks noGrp="1"/>
          </p:cNvSpPr>
          <p:nvPr>
            <p:ph type="dt" sz="half" idx="10"/>
          </p:nvPr>
        </p:nvSpPr>
        <p:spPr/>
        <p:txBody>
          <a:bodyPr/>
          <a:lstStyle/>
          <a:p>
            <a:fld id="{29F6E0A7-7655-40D4-9EB2-B145C178C5F1}" type="datetime3">
              <a:rPr lang="en-US" smtClean="0"/>
              <a:pPr/>
              <a:t>26 August 2016</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82</a:t>
            </a:fld>
            <a:endParaRPr lang="en-US"/>
          </a:p>
        </p:txBody>
      </p:sp>
      <p:sp>
        <p:nvSpPr>
          <p:cNvPr id="6" name="Footer Placeholder 5"/>
          <p:cNvSpPr>
            <a:spLocks noGrp="1"/>
          </p:cNvSpPr>
          <p:nvPr>
            <p:ph type="ftr" sz="quarter" idx="11"/>
          </p:nvPr>
        </p:nvSpPr>
        <p:spPr/>
        <p:txBody>
          <a:bodyPr/>
          <a:lstStyle/>
          <a:p>
            <a:r>
              <a:rPr lang="en-US" smtClean="0"/>
              <a:t>Prof.Bhusari, ACA Behavior School. M-9325595378</a:t>
            </a:r>
            <a:endParaRPr lang="en-US"/>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839200" cy="6202362"/>
          </a:xfrm>
        </p:spPr>
        <p:txBody>
          <a:bodyPr>
            <a:normAutofit fontScale="90000"/>
          </a:bodyPr>
          <a:lstStyle/>
          <a:p>
            <a:pPr algn="l"/>
            <a:r>
              <a:rPr lang="en-US" sz="3000" b="1" dirty="0" smtClean="0"/>
              <a:t/>
            </a:r>
            <a:br>
              <a:rPr lang="en-US" sz="3000" b="1" dirty="0" smtClean="0"/>
            </a:br>
            <a:r>
              <a:rPr lang="en-US" sz="3000" b="1" dirty="0" smtClean="0"/>
              <a:t>	</a:t>
            </a:r>
            <a:br>
              <a:rPr lang="en-US" sz="3000" b="1" dirty="0" smtClean="0"/>
            </a:br>
            <a:r>
              <a:rPr lang="en-US" sz="3000" b="1" dirty="0" smtClean="0"/>
              <a:t>	</a:t>
            </a:r>
            <a:r>
              <a:rPr lang="en-US" sz="3000" b="1" u="sng" dirty="0" smtClean="0"/>
              <a:t>We will take examples of Bivariate distribution:</a:t>
            </a:r>
            <a:br>
              <a:rPr lang="en-US" sz="3000" b="1" u="sng" dirty="0" smtClean="0"/>
            </a:br>
            <a:r>
              <a:rPr lang="en-US" sz="3000" dirty="0" smtClean="0"/>
              <a:t>1. Age and height from birth till adolescence. </a:t>
            </a:r>
            <a:br>
              <a:rPr lang="en-US" sz="3000" dirty="0" smtClean="0"/>
            </a:br>
            <a:r>
              <a:rPr lang="en-US" sz="3000" dirty="0" smtClean="0"/>
              <a:t>    </a:t>
            </a:r>
            <a:r>
              <a:rPr lang="en-US" sz="3000" dirty="0" smtClean="0">
                <a:solidFill>
                  <a:srgbClr val="FF0000"/>
                </a:solidFill>
              </a:rPr>
              <a:t>Age: 1,2,3,4,5,6,7,8,9,10,11,12,13,14,15,16 years</a:t>
            </a:r>
            <a:r>
              <a:rPr lang="en-US" sz="3000" dirty="0" smtClean="0"/>
              <a:t/>
            </a:r>
            <a:br>
              <a:rPr lang="en-US" sz="3000" dirty="0" smtClean="0"/>
            </a:br>
            <a:r>
              <a:rPr lang="en-US" sz="2800" dirty="0" smtClean="0">
                <a:solidFill>
                  <a:srgbClr val="00B050"/>
                </a:solidFill>
              </a:rPr>
              <a:t>Height: 2,2.3,2.6,2.9, 3,3.1,3.3,3.4,3.6,3.8,4,4.6,4.9,5,5.2,5.3,5.4 ft</a:t>
            </a:r>
            <a:r>
              <a:rPr lang="en-US" sz="3000" dirty="0" smtClean="0">
                <a:solidFill>
                  <a:srgbClr val="00B050"/>
                </a:solidFill>
              </a:rPr>
              <a:t/>
            </a:r>
            <a:br>
              <a:rPr lang="en-US" sz="3000" dirty="0" smtClean="0">
                <a:solidFill>
                  <a:srgbClr val="00B050"/>
                </a:solidFill>
              </a:rPr>
            </a:br>
            <a:r>
              <a:rPr lang="en-US" sz="3000" dirty="0" smtClean="0"/>
              <a:t>2. Series of marks obtained by 30 students in 	marketing 	and finance. </a:t>
            </a:r>
            <a:br>
              <a:rPr lang="en-US" sz="3000" dirty="0" smtClean="0"/>
            </a:br>
            <a:r>
              <a:rPr lang="en-US" sz="3000" dirty="0" smtClean="0"/>
              <a:t>3. Revenue generation and promotion expenditure 	of 	the firm, year on year. </a:t>
            </a:r>
            <a:br>
              <a:rPr lang="en-US" sz="3000" dirty="0" smtClean="0"/>
            </a:br>
            <a:r>
              <a:rPr lang="en-US" sz="3000" dirty="0" smtClean="0"/>
              <a:t>4.Increase in price of a commodity and decrease in demand of 	the commodity. </a:t>
            </a:r>
            <a:br>
              <a:rPr lang="en-US" sz="3000" dirty="0" smtClean="0"/>
            </a:br>
            <a:r>
              <a:rPr lang="en-US" sz="3000" dirty="0" smtClean="0"/>
              <a:t>5. Variation in the ranking of contestant  when ranked by two 	judges.  Contestant are RAKESH, DOLLY, LATA, </a:t>
            </a:r>
            <a:r>
              <a:rPr lang="en-US" sz="3000" dirty="0" smtClean="0">
                <a:solidFill>
                  <a:srgbClr val="FF0000"/>
                </a:solidFill>
              </a:rPr>
              <a:t>ASHA, </a:t>
            </a:r>
            <a:r>
              <a:rPr lang="en-US" sz="3000" dirty="0" smtClean="0"/>
              <a:t>&amp; </a:t>
            </a:r>
            <a:r>
              <a:rPr lang="en-US" sz="3000" dirty="0" err="1" smtClean="0">
                <a:solidFill>
                  <a:srgbClr val="00B0F0"/>
                </a:solidFill>
              </a:rPr>
              <a:t>Govinda</a:t>
            </a:r>
            <a:r>
              <a:rPr lang="en-US" sz="3000" dirty="0" smtClean="0"/>
              <a:t> </a:t>
            </a:r>
            <a:br>
              <a:rPr lang="en-US" sz="3000" dirty="0" smtClean="0"/>
            </a:br>
            <a:r>
              <a:rPr lang="en-US" sz="3000" dirty="0" smtClean="0"/>
              <a:t>	1</a:t>
            </a:r>
            <a:r>
              <a:rPr lang="en-US" sz="3000" baseline="30000" dirty="0" smtClean="0"/>
              <a:t>st</a:t>
            </a:r>
            <a:r>
              <a:rPr lang="en-US" sz="3000" dirty="0" smtClean="0"/>
              <a:t> Judge – 1,2,3,4,5  	</a:t>
            </a:r>
            <a:r>
              <a:rPr lang="en-US" sz="2700" i="1" dirty="0" smtClean="0"/>
              <a:t>Read as</a:t>
            </a:r>
            <a:r>
              <a:rPr lang="en-US" sz="3000" dirty="0" smtClean="0"/>
              <a:t> R D L A G</a:t>
            </a:r>
            <a:br>
              <a:rPr lang="en-US" sz="3000" dirty="0" smtClean="0"/>
            </a:br>
            <a:r>
              <a:rPr lang="en-US" sz="3000" dirty="0" smtClean="0"/>
              <a:t>	2</a:t>
            </a:r>
            <a:r>
              <a:rPr lang="en-US" sz="3000" baseline="30000" dirty="0" smtClean="0"/>
              <a:t>nd</a:t>
            </a:r>
            <a:r>
              <a:rPr lang="en-US" sz="3000" dirty="0" smtClean="0"/>
              <a:t> Judge – 1,2,3,5,4	</a:t>
            </a:r>
            <a:r>
              <a:rPr lang="en-US" sz="2700" i="1" dirty="0" smtClean="0"/>
              <a:t>Read as </a:t>
            </a:r>
            <a:r>
              <a:rPr lang="en-US" sz="3000" dirty="0" smtClean="0"/>
              <a:t>R D L G A</a:t>
            </a:r>
            <a:br>
              <a:rPr lang="en-US" sz="3000" dirty="0" smtClean="0"/>
            </a:br>
            <a:r>
              <a:rPr lang="en-US" sz="3000" dirty="0" smtClean="0"/>
              <a:t/>
            </a:r>
            <a:br>
              <a:rPr lang="en-US" sz="3000" dirty="0" smtClean="0"/>
            </a:br>
            <a:endParaRPr lang="en-US" sz="3000" dirty="0"/>
          </a:p>
        </p:txBody>
      </p:sp>
      <p:sp>
        <p:nvSpPr>
          <p:cNvPr id="3" name="Date Placeholder 2"/>
          <p:cNvSpPr>
            <a:spLocks noGrp="1"/>
          </p:cNvSpPr>
          <p:nvPr>
            <p:ph type="dt" sz="half" idx="10"/>
          </p:nvPr>
        </p:nvSpPr>
        <p:spPr/>
        <p:txBody>
          <a:bodyPr/>
          <a:lstStyle/>
          <a:p>
            <a:fld id="{7C3D1371-59EA-4313-9285-EA708D288272}" type="datetime3">
              <a:rPr lang="en-US" smtClean="0"/>
              <a:pPr/>
              <a:t>26 August 2016</a:t>
            </a:fld>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83</a:t>
            </a:fld>
            <a:endParaRPr lang="en-US"/>
          </a:p>
        </p:txBody>
      </p:sp>
      <p:sp>
        <p:nvSpPr>
          <p:cNvPr id="5" name="Footer Placeholder 4"/>
          <p:cNvSpPr>
            <a:spLocks noGrp="1"/>
          </p:cNvSpPr>
          <p:nvPr>
            <p:ph type="ftr" sz="quarter" idx="11"/>
          </p:nvPr>
        </p:nvSpPr>
        <p:spPr/>
        <p:txBody>
          <a:bodyPr/>
          <a:lstStyle/>
          <a:p>
            <a:r>
              <a:rPr lang="en-US" smtClean="0"/>
              <a:t>Prof.Bhusari, ACA Behavior School. M-9325595378</a:t>
            </a:r>
            <a:endParaRPr lang="en-US"/>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Autofit/>
          </a:bodyPr>
          <a:lstStyle/>
          <a:p>
            <a:r>
              <a:rPr lang="en-US" sz="3000" dirty="0" smtClean="0"/>
              <a:t>Correlation </a:t>
            </a:r>
            <a:endParaRPr lang="en-US" sz="3000" dirty="0"/>
          </a:p>
        </p:txBody>
      </p:sp>
      <p:sp>
        <p:nvSpPr>
          <p:cNvPr id="3" name="Content Placeholder 2"/>
          <p:cNvSpPr>
            <a:spLocks noGrp="1"/>
          </p:cNvSpPr>
          <p:nvPr>
            <p:ph idx="1"/>
          </p:nvPr>
        </p:nvSpPr>
        <p:spPr>
          <a:xfrm>
            <a:off x="304800" y="685800"/>
            <a:ext cx="8534400" cy="6019800"/>
          </a:xfrm>
        </p:spPr>
        <p:txBody>
          <a:bodyPr>
            <a:normAutofit fontScale="92500"/>
          </a:bodyPr>
          <a:lstStyle/>
          <a:p>
            <a:pPr>
              <a:buFont typeface="Wingdings" pitchFamily="2" charset="2"/>
              <a:buChar char="q"/>
            </a:pPr>
            <a:r>
              <a:rPr lang="en-US" sz="2200" dirty="0" smtClean="0"/>
              <a:t>Correlations is the relationship that exist between two or more variables. (Say Independent variable and Dependent variable)	</a:t>
            </a:r>
          </a:p>
          <a:p>
            <a:pPr>
              <a:buFont typeface="Wingdings" pitchFamily="2" charset="2"/>
              <a:buChar char="q"/>
            </a:pPr>
            <a:r>
              <a:rPr lang="en-US" sz="2200" dirty="0" smtClean="0"/>
              <a:t>If both variables do vary in the </a:t>
            </a:r>
            <a:r>
              <a:rPr lang="en-US" sz="2200" b="1" dirty="0" smtClean="0"/>
              <a:t>same direction </a:t>
            </a:r>
            <a:r>
              <a:rPr lang="en-US" sz="2200" dirty="0" smtClean="0"/>
              <a:t>with equal value, each time, the correlation is said to be positive and perfect (Highest) correlation of 1.</a:t>
            </a:r>
          </a:p>
          <a:p>
            <a:pPr>
              <a:buFont typeface="Wingdings" pitchFamily="2" charset="2"/>
              <a:buChar char="q"/>
            </a:pPr>
            <a:r>
              <a:rPr lang="en-US" sz="2200" dirty="0" smtClean="0"/>
              <a:t>If both variables do vary in the </a:t>
            </a:r>
            <a:r>
              <a:rPr lang="en-US" sz="2200" b="1" dirty="0" smtClean="0"/>
              <a:t>opposite direction </a:t>
            </a:r>
            <a:r>
              <a:rPr lang="en-US" sz="2200" dirty="0" smtClean="0"/>
              <a:t>with equal value, each time, the correlation is said to be negative and perfect (Highest) correlation of -1.</a:t>
            </a:r>
          </a:p>
          <a:p>
            <a:pPr>
              <a:buFont typeface="Wingdings" pitchFamily="2" charset="2"/>
              <a:buChar char="q"/>
            </a:pPr>
            <a:r>
              <a:rPr lang="en-US" sz="2200" dirty="0" smtClean="0"/>
              <a:t>We can calculate simple correlation by </a:t>
            </a:r>
            <a:r>
              <a:rPr lang="en-US" sz="2200" b="1" dirty="0" smtClean="0"/>
              <a:t>PEARSON Coefficient of correlation.</a:t>
            </a:r>
          </a:p>
          <a:p>
            <a:pPr>
              <a:buFont typeface="Wingdings" pitchFamily="2" charset="2"/>
              <a:buChar char="q"/>
            </a:pPr>
            <a:r>
              <a:rPr lang="en-US" sz="2200" dirty="0" smtClean="0"/>
              <a:t>The relationship is denoted by “</a:t>
            </a:r>
            <a:r>
              <a:rPr lang="en-US" sz="2200" b="1" dirty="0" smtClean="0"/>
              <a:t>r</a:t>
            </a:r>
            <a:r>
              <a:rPr lang="en-US" sz="2200" dirty="0" smtClean="0"/>
              <a:t>”</a:t>
            </a:r>
          </a:p>
          <a:p>
            <a:pPr>
              <a:buFont typeface="Wingdings" pitchFamily="2" charset="2"/>
              <a:buChar char="q"/>
            </a:pPr>
            <a:r>
              <a:rPr lang="en-US" sz="2200" dirty="0" smtClean="0"/>
              <a:t>The formula is  r= </a:t>
            </a:r>
            <a:r>
              <a:rPr lang="en-US" sz="2200" dirty="0" smtClean="0">
                <a:solidFill>
                  <a:srgbClr val="0070C0"/>
                </a:solidFill>
              </a:rPr>
              <a:t>∑x y </a:t>
            </a:r>
            <a:r>
              <a:rPr lang="en-US" sz="3000" dirty="0" smtClean="0">
                <a:solidFill>
                  <a:srgbClr val="FF0000"/>
                </a:solidFill>
              </a:rPr>
              <a:t>/</a:t>
            </a:r>
            <a:r>
              <a:rPr lang="en-US" sz="3000" dirty="0" smtClean="0">
                <a:solidFill>
                  <a:srgbClr val="002060"/>
                </a:solidFill>
              </a:rPr>
              <a:t>√</a:t>
            </a:r>
            <a:r>
              <a:rPr lang="en-US" sz="2200" dirty="0" smtClean="0">
                <a:solidFill>
                  <a:srgbClr val="00B050"/>
                </a:solidFill>
              </a:rPr>
              <a:t> </a:t>
            </a:r>
            <a:r>
              <a:rPr lang="en-US" sz="2200" b="1" dirty="0" smtClean="0">
                <a:solidFill>
                  <a:srgbClr val="00B050"/>
                </a:solidFill>
              </a:rPr>
              <a:t>∑x² </a:t>
            </a:r>
            <a:r>
              <a:rPr lang="en-US" sz="2200" dirty="0" smtClean="0"/>
              <a:t>multiply by </a:t>
            </a:r>
            <a:r>
              <a:rPr lang="en-US" sz="2200" b="1" dirty="0" smtClean="0">
                <a:solidFill>
                  <a:srgbClr val="00B050"/>
                </a:solidFill>
              </a:rPr>
              <a:t>∑y²</a:t>
            </a:r>
          </a:p>
          <a:p>
            <a:pPr>
              <a:buNone/>
            </a:pPr>
            <a:r>
              <a:rPr lang="en-US" sz="2200" dirty="0" smtClean="0"/>
              <a:t>		where 	“∑” is symbol of summation</a:t>
            </a:r>
          </a:p>
          <a:p>
            <a:pPr>
              <a:buNone/>
            </a:pPr>
            <a:r>
              <a:rPr lang="en-US" sz="2200" dirty="0" smtClean="0"/>
              <a:t>			“X” are values of 1</a:t>
            </a:r>
            <a:r>
              <a:rPr lang="en-US" sz="2200" baseline="30000" dirty="0" smtClean="0"/>
              <a:t>st</a:t>
            </a:r>
            <a:r>
              <a:rPr lang="en-US" sz="2200" dirty="0" smtClean="0"/>
              <a:t> variable  and  “Y” of variable</a:t>
            </a:r>
          </a:p>
          <a:p>
            <a:pPr>
              <a:buNone/>
            </a:pPr>
            <a:r>
              <a:rPr lang="en-US" sz="2200" dirty="0" smtClean="0"/>
              <a:t>			  ‘x’ is the distance of </a:t>
            </a:r>
            <a:r>
              <a:rPr lang="en-US" sz="2200" dirty="0" err="1" smtClean="0"/>
              <a:t>Xth</a:t>
            </a:r>
            <a:r>
              <a:rPr lang="en-US" sz="2200" dirty="0" smtClean="0"/>
              <a:t>  variable from its mean</a:t>
            </a:r>
          </a:p>
          <a:p>
            <a:pPr>
              <a:buNone/>
            </a:pPr>
            <a:r>
              <a:rPr lang="en-US" sz="2200" dirty="0" smtClean="0"/>
              <a:t>			  ‘y’ is the distance of </a:t>
            </a:r>
            <a:r>
              <a:rPr lang="en-US" sz="2200" dirty="0" err="1" smtClean="0"/>
              <a:t>Yth</a:t>
            </a:r>
            <a:r>
              <a:rPr lang="en-US" sz="2200" dirty="0" smtClean="0"/>
              <a:t> variable from its mean</a:t>
            </a:r>
          </a:p>
          <a:p>
            <a:pPr>
              <a:buNone/>
            </a:pPr>
            <a:r>
              <a:rPr lang="en-US" sz="2200" dirty="0" smtClean="0"/>
              <a:t>			 “√” is symbol of square root.</a:t>
            </a:r>
          </a:p>
          <a:p>
            <a:pPr>
              <a:buNone/>
            </a:pPr>
            <a:endParaRPr lang="en-US" sz="2200" dirty="0" smtClean="0"/>
          </a:p>
          <a:p>
            <a:pPr>
              <a:buNone/>
            </a:pPr>
            <a:endParaRPr lang="en-US" sz="2200" b="1" dirty="0" smtClean="0"/>
          </a:p>
          <a:p>
            <a:pPr>
              <a:buNone/>
            </a:pPr>
            <a:endParaRPr lang="en-US" sz="2200" dirty="0"/>
          </a:p>
        </p:txBody>
      </p:sp>
      <p:sp>
        <p:nvSpPr>
          <p:cNvPr id="4" name="Date Placeholder 3"/>
          <p:cNvSpPr>
            <a:spLocks noGrp="1"/>
          </p:cNvSpPr>
          <p:nvPr>
            <p:ph type="dt" sz="half" idx="10"/>
          </p:nvPr>
        </p:nvSpPr>
        <p:spPr/>
        <p:txBody>
          <a:bodyPr/>
          <a:lstStyle/>
          <a:p>
            <a:fld id="{79DEE9C8-2F29-4B03-92DF-E938801782E0}" type="datetime3">
              <a:rPr lang="en-US" smtClean="0"/>
              <a:pPr/>
              <a:t>26 August 2016</a:t>
            </a:fld>
            <a:endParaRPr lang="en-US" dirty="0"/>
          </a:p>
        </p:txBody>
      </p:sp>
      <p:sp>
        <p:nvSpPr>
          <p:cNvPr id="5" name="Footer Placeholder 4"/>
          <p:cNvSpPr>
            <a:spLocks noGrp="1"/>
          </p:cNvSpPr>
          <p:nvPr>
            <p:ph type="ftr" sz="quarter" idx="11"/>
          </p:nvPr>
        </p:nvSpPr>
        <p:spPr/>
        <p:txBody>
          <a:bodyPr/>
          <a:lstStyle/>
          <a:p>
            <a:r>
              <a:rPr lang="en-US" smtClean="0"/>
              <a:t>Prof.Bhusari, ACA Behavior School. M-9325595378</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84</a:t>
            </a:fld>
            <a:endParaRPr lang="en-US"/>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6278562"/>
          </a:xfrm>
        </p:spPr>
        <p:txBody>
          <a:bodyPr>
            <a:normAutofit fontScale="90000"/>
          </a:bodyPr>
          <a:lstStyle/>
          <a:p>
            <a:pPr algn="l"/>
            <a:r>
              <a:rPr lang="en-US" sz="2200" dirty="0" smtClean="0"/>
              <a:t/>
            </a:r>
            <a:br>
              <a:rPr lang="en-US" sz="2200" dirty="0" smtClean="0"/>
            </a:br>
            <a:r>
              <a:rPr lang="en-US" sz="2200" dirty="0" smtClean="0"/>
              <a:t>		</a:t>
            </a:r>
            <a:r>
              <a:rPr lang="en-US" sz="2200" b="1" dirty="0" smtClean="0"/>
              <a:t>The correlation coefficient, denoted by r, is a measure of the strength of the straight-line or linear relationship between two variables. The correlation coefficient takes on values ranging between +1 and -1. The following points are the accepted guidelines for interpreting the correlation  coefficient: </a:t>
            </a:r>
            <a:r>
              <a:rPr lang="en-US" sz="1800" dirty="0" smtClean="0"/>
              <a:t/>
            </a:r>
            <a:br>
              <a:rPr lang="en-US" sz="1800" dirty="0" smtClean="0"/>
            </a:br>
            <a:r>
              <a:rPr lang="en-US" sz="1800" dirty="0" smtClean="0"/>
              <a:t> </a:t>
            </a:r>
            <a:br>
              <a:rPr lang="en-US" sz="1800" dirty="0" smtClean="0"/>
            </a:br>
            <a:r>
              <a:rPr lang="en-US" sz="1800" dirty="0" smtClean="0"/>
              <a:t>	0 indicates no linear relationship.</a:t>
            </a:r>
            <a:br>
              <a:rPr lang="en-US" sz="1800" dirty="0" smtClean="0"/>
            </a:br>
            <a:r>
              <a:rPr lang="en-US" sz="1800" dirty="0" smtClean="0"/>
              <a:t>	+1 indicates a perfect positive linear relationship: as one variable increases in its 		values, the other variable also increases in its values via an exact linear 		rule.</a:t>
            </a:r>
            <a:br>
              <a:rPr lang="en-US" sz="1800" dirty="0" smtClean="0"/>
            </a:br>
            <a:r>
              <a:rPr lang="en-US" sz="1800" dirty="0" smtClean="0"/>
              <a:t>	-1 indicates a perfect negative linear relationship: as one variable increases in its 		values, the other variable decreases in its values via an exact linear rule.</a:t>
            </a:r>
            <a:br>
              <a:rPr lang="en-US" sz="1800" dirty="0" smtClean="0"/>
            </a:br>
            <a:r>
              <a:rPr lang="en-US" sz="1800" dirty="0" smtClean="0"/>
              <a:t>	Values between 0 and 0.3 (0 and -0.3) indicate a weak positive (negative) linear 		relationship via a shaky linear rule.</a:t>
            </a:r>
            <a:br>
              <a:rPr lang="en-US" sz="1800" dirty="0" smtClean="0"/>
            </a:br>
            <a:r>
              <a:rPr lang="en-US" sz="1800" dirty="0" smtClean="0"/>
              <a:t>	Values between 0.3 and 0.7 (0.3 and -0.7) indicate a moderate positive (negative) 		linear relationship via a fuzzy-firm linear rule.</a:t>
            </a:r>
            <a:br>
              <a:rPr lang="en-US" sz="1800" dirty="0" smtClean="0"/>
            </a:br>
            <a:r>
              <a:rPr lang="en-US" sz="1800" dirty="0" smtClean="0"/>
              <a:t>	Values between 0.7 and 1.0 (-0.7 and -1.0) indicate a strong positive (negative) linear 		relationship via a firm linear rule.</a:t>
            </a:r>
            <a:br>
              <a:rPr lang="en-US" sz="1800" dirty="0" smtClean="0"/>
            </a:br>
            <a:r>
              <a:rPr lang="en-US" sz="1800" dirty="0" smtClean="0"/>
              <a:t>	The value of r squared is typically taken as “the percent of variation in one variable 		explained by the other variable,” or “the percent of variation shared 		between the two  variables.”</a:t>
            </a:r>
            <a:br>
              <a:rPr lang="en-US" sz="1800" dirty="0" smtClean="0"/>
            </a:br>
            <a:r>
              <a:rPr lang="en-US" sz="1800" dirty="0" smtClean="0"/>
              <a:t>	</a:t>
            </a:r>
            <a:endParaRPr lang="en-US" sz="1800" dirty="0"/>
          </a:p>
        </p:txBody>
      </p:sp>
      <p:sp>
        <p:nvSpPr>
          <p:cNvPr id="3" name="Date Placeholder 2"/>
          <p:cNvSpPr>
            <a:spLocks noGrp="1"/>
          </p:cNvSpPr>
          <p:nvPr>
            <p:ph type="dt" sz="half" idx="10"/>
          </p:nvPr>
        </p:nvSpPr>
        <p:spPr/>
        <p:txBody>
          <a:bodyPr/>
          <a:lstStyle/>
          <a:p>
            <a:fld id="{B8883F4D-C7B6-4EDF-A185-6456DF0F011F}" type="datetime3">
              <a:rPr lang="en-US" smtClean="0"/>
              <a:pPr/>
              <a:t>26 August 2016</a:t>
            </a:fld>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85</a:t>
            </a:fld>
            <a:endParaRPr lang="en-US"/>
          </a:p>
        </p:txBody>
      </p:sp>
      <p:sp>
        <p:nvSpPr>
          <p:cNvPr id="5" name="Footer Placeholder 4"/>
          <p:cNvSpPr>
            <a:spLocks noGrp="1"/>
          </p:cNvSpPr>
          <p:nvPr>
            <p:ph type="ftr" sz="quarter" idx="11"/>
          </p:nvPr>
        </p:nvSpPr>
        <p:spPr/>
        <p:txBody>
          <a:bodyPr/>
          <a:lstStyle/>
          <a:p>
            <a:r>
              <a:rPr lang="en-US" smtClean="0"/>
              <a:t>Prof.Bhusari, ACA Behavior School. M-9325595378</a:t>
            </a:r>
            <a:endParaRPr lang="en-US"/>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229600" cy="1143000"/>
          </a:xfrm>
        </p:spPr>
        <p:txBody>
          <a:bodyPr>
            <a:normAutofit/>
          </a:bodyPr>
          <a:lstStyle/>
          <a:p>
            <a:r>
              <a:rPr lang="en-US" sz="3000" dirty="0" smtClean="0"/>
              <a:t>Curvilinear or Non-linear – The ratio of variation is not constant or keep fluctuating.   </a:t>
            </a:r>
            <a:endParaRPr lang="en-US" sz="3000" dirty="0"/>
          </a:p>
        </p:txBody>
      </p:sp>
      <p:pic>
        <p:nvPicPr>
          <p:cNvPr id="4098" name="Picture 2" descr="C:\Documents and Settings\SWARNALATA\Desktop\WLC\All correlations.jpeg"/>
          <p:cNvPicPr>
            <a:picLocks noGrp="1" noChangeAspect="1" noChangeArrowheads="1"/>
          </p:cNvPicPr>
          <p:nvPr>
            <p:ph idx="1"/>
          </p:nvPr>
        </p:nvPicPr>
        <p:blipFill>
          <a:blip r:embed="rId2"/>
          <a:srcRect/>
          <a:stretch>
            <a:fillRect/>
          </a:stretch>
        </p:blipFill>
        <p:spPr bwMode="auto">
          <a:xfrm>
            <a:off x="533400" y="1371600"/>
            <a:ext cx="8077200" cy="5105400"/>
          </a:xfrm>
          <a:prstGeom prst="rect">
            <a:avLst/>
          </a:prstGeom>
          <a:noFill/>
        </p:spPr>
      </p:pic>
      <p:sp>
        <p:nvSpPr>
          <p:cNvPr id="4" name="Date Placeholder 3"/>
          <p:cNvSpPr>
            <a:spLocks noGrp="1"/>
          </p:cNvSpPr>
          <p:nvPr>
            <p:ph type="dt" sz="half" idx="10"/>
          </p:nvPr>
        </p:nvSpPr>
        <p:spPr/>
        <p:txBody>
          <a:bodyPr/>
          <a:lstStyle/>
          <a:p>
            <a:fld id="{4F63D83B-EC4D-4E30-94A9-03A169462D00}" type="datetime3">
              <a:rPr lang="en-US" smtClean="0"/>
              <a:pPr/>
              <a:t>26 August 2016</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86</a:t>
            </a:fld>
            <a:endParaRPr lang="en-US"/>
          </a:p>
        </p:txBody>
      </p:sp>
      <p:sp>
        <p:nvSpPr>
          <p:cNvPr id="6" name="Footer Placeholder 5"/>
          <p:cNvSpPr>
            <a:spLocks noGrp="1"/>
          </p:cNvSpPr>
          <p:nvPr>
            <p:ph type="ftr" sz="quarter" idx="11"/>
          </p:nvPr>
        </p:nvSpPr>
        <p:spPr/>
        <p:txBody>
          <a:bodyPr/>
          <a:lstStyle/>
          <a:p>
            <a:r>
              <a:rPr lang="en-US" smtClean="0"/>
              <a:t>Prof.Bhusari, ACA Behavior School. M-9325595378</a:t>
            </a:r>
            <a:endParaRPr lang="en-US"/>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Autofit/>
          </a:bodyPr>
          <a:lstStyle/>
          <a:p>
            <a:r>
              <a:rPr lang="en-US" sz="3000" dirty="0" smtClean="0"/>
              <a:t> Coefficient of Correlation </a:t>
            </a:r>
            <a:endParaRPr lang="en-US" sz="3000" dirty="0"/>
          </a:p>
        </p:txBody>
      </p:sp>
      <p:sp>
        <p:nvSpPr>
          <p:cNvPr id="3" name="Content Placeholder 2"/>
          <p:cNvSpPr>
            <a:spLocks noGrp="1"/>
          </p:cNvSpPr>
          <p:nvPr>
            <p:ph idx="1"/>
          </p:nvPr>
        </p:nvSpPr>
        <p:spPr>
          <a:xfrm>
            <a:off x="381000" y="685800"/>
            <a:ext cx="8458200" cy="6172200"/>
          </a:xfrm>
        </p:spPr>
        <p:txBody>
          <a:bodyPr>
            <a:normAutofit/>
          </a:bodyPr>
          <a:lstStyle/>
          <a:p>
            <a:pPr>
              <a:buNone/>
            </a:pPr>
            <a:r>
              <a:rPr lang="en-US" sz="2200" b="1" dirty="0" smtClean="0"/>
              <a:t>Q. What is the correlation of age and weight of five infants having age weight ratio as 1:4, 2:5, 3:6, 4:7,5:8.</a:t>
            </a:r>
          </a:p>
          <a:p>
            <a:pPr>
              <a:buNone/>
            </a:pPr>
            <a:r>
              <a:rPr lang="en-US" sz="2200" dirty="0" err="1" smtClean="0"/>
              <a:t>Ans</a:t>
            </a:r>
            <a:r>
              <a:rPr lang="en-US" sz="2200" dirty="0" smtClean="0"/>
              <a:t>:</a:t>
            </a:r>
          </a:p>
          <a:p>
            <a:pPr>
              <a:buNone/>
            </a:pPr>
            <a:endParaRPr lang="en-US" sz="2200" dirty="0" smtClean="0"/>
          </a:p>
          <a:p>
            <a:pPr>
              <a:buNone/>
            </a:pPr>
            <a:endParaRPr lang="en-US" sz="2200" dirty="0" smtClean="0"/>
          </a:p>
          <a:p>
            <a:pPr>
              <a:buNone/>
            </a:pPr>
            <a:endParaRPr lang="en-US" sz="2200" dirty="0" smtClean="0"/>
          </a:p>
          <a:p>
            <a:pPr>
              <a:buNone/>
            </a:pPr>
            <a:endParaRPr lang="en-US" sz="2200" dirty="0" smtClean="0"/>
          </a:p>
          <a:p>
            <a:pPr>
              <a:buNone/>
            </a:pPr>
            <a:r>
              <a:rPr lang="en-US" sz="2200" dirty="0" smtClean="0"/>
              <a:t>Q. </a:t>
            </a:r>
            <a:r>
              <a:rPr lang="en-US" sz="2200" b="1" dirty="0" smtClean="0"/>
              <a:t>What is the correlation of price and demand of purchases of potatoes of a price sensitive family? 	</a:t>
            </a:r>
          </a:p>
          <a:p>
            <a:pPr>
              <a:buNone/>
            </a:pPr>
            <a:r>
              <a:rPr lang="en-US" sz="2200" b="1" dirty="0" smtClean="0"/>
              <a:t>			</a:t>
            </a:r>
            <a:r>
              <a:rPr lang="en-US" sz="2200" dirty="0" smtClean="0"/>
              <a:t>Price in rupee value: 10, 20,  30, 40, 50</a:t>
            </a:r>
          </a:p>
          <a:p>
            <a:pPr>
              <a:buNone/>
            </a:pPr>
            <a:r>
              <a:rPr lang="en-US" sz="2200" dirty="0" smtClean="0"/>
              <a:t>			Demand in Kg. 10, 9, 8, 7, 6</a:t>
            </a:r>
          </a:p>
          <a:p>
            <a:pPr>
              <a:buNone/>
            </a:pPr>
            <a:r>
              <a:rPr lang="en-US" sz="2200" dirty="0" err="1" smtClean="0"/>
              <a:t>Ans</a:t>
            </a:r>
            <a:r>
              <a:rPr lang="en-US" sz="2200" dirty="0" smtClean="0"/>
              <a:t>:</a:t>
            </a:r>
          </a:p>
          <a:p>
            <a:pPr>
              <a:buNone/>
            </a:pPr>
            <a:endParaRPr lang="en-US" sz="2200" dirty="0" smtClean="0"/>
          </a:p>
          <a:p>
            <a:pPr>
              <a:buNone/>
            </a:pPr>
            <a:endParaRPr lang="en-US" sz="2200" b="1" dirty="0" smtClean="0"/>
          </a:p>
          <a:p>
            <a:pPr>
              <a:buNone/>
            </a:pPr>
            <a:endParaRPr lang="en-US" sz="2200" b="1" dirty="0" smtClean="0"/>
          </a:p>
          <a:p>
            <a:pPr>
              <a:buNone/>
            </a:pPr>
            <a:endParaRPr lang="en-US" sz="2200" b="1" dirty="0" smtClean="0"/>
          </a:p>
          <a:p>
            <a:pPr>
              <a:buNone/>
            </a:pPr>
            <a:endParaRPr lang="en-US" dirty="0"/>
          </a:p>
        </p:txBody>
      </p:sp>
      <p:sp>
        <p:nvSpPr>
          <p:cNvPr id="4" name="Date Placeholder 3"/>
          <p:cNvSpPr>
            <a:spLocks noGrp="1"/>
          </p:cNvSpPr>
          <p:nvPr>
            <p:ph type="dt" sz="half" idx="10"/>
          </p:nvPr>
        </p:nvSpPr>
        <p:spPr/>
        <p:txBody>
          <a:bodyPr/>
          <a:lstStyle/>
          <a:p>
            <a:fld id="{C691DAEC-DB23-4C8E-8313-6B574A494DEE}" type="datetime3">
              <a:rPr lang="en-US" smtClean="0"/>
              <a:pPr/>
              <a:t>26 August 2016</a:t>
            </a:fld>
            <a:endParaRPr lang="en-US"/>
          </a:p>
        </p:txBody>
      </p:sp>
      <p:sp>
        <p:nvSpPr>
          <p:cNvPr id="5" name="Footer Placeholder 4"/>
          <p:cNvSpPr>
            <a:spLocks noGrp="1"/>
          </p:cNvSpPr>
          <p:nvPr>
            <p:ph type="ftr" sz="quarter" idx="11"/>
          </p:nvPr>
        </p:nvSpPr>
        <p:spPr/>
        <p:txBody>
          <a:bodyPr/>
          <a:lstStyle/>
          <a:p>
            <a:r>
              <a:rPr lang="en-US" smtClean="0"/>
              <a:t>Prof.Bhusari, ACA Behavior School. M-9325595378</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87</a:t>
            </a:fld>
            <a:endParaRPr lang="en-US"/>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Autofit/>
          </a:bodyPr>
          <a:lstStyle/>
          <a:p>
            <a:r>
              <a:rPr lang="en-US" sz="3000" dirty="0" smtClean="0"/>
              <a:t>Coefficient of Correlation </a:t>
            </a:r>
            <a:endParaRPr lang="en-US" sz="3000" dirty="0"/>
          </a:p>
        </p:txBody>
      </p:sp>
      <p:sp>
        <p:nvSpPr>
          <p:cNvPr id="3" name="Content Placeholder 2"/>
          <p:cNvSpPr>
            <a:spLocks noGrp="1"/>
          </p:cNvSpPr>
          <p:nvPr>
            <p:ph idx="1"/>
          </p:nvPr>
        </p:nvSpPr>
        <p:spPr>
          <a:xfrm>
            <a:off x="457200" y="838200"/>
            <a:ext cx="8229600" cy="5867400"/>
          </a:xfrm>
        </p:spPr>
        <p:txBody>
          <a:bodyPr>
            <a:normAutofit fontScale="92500" lnSpcReduction="20000"/>
          </a:bodyPr>
          <a:lstStyle/>
          <a:p>
            <a:pPr>
              <a:buNone/>
            </a:pPr>
            <a:r>
              <a:rPr lang="en-US" sz="2400" dirty="0" smtClean="0"/>
              <a:t>Q. Two judges ranked five girls in beauty contest. Ranking is as, </a:t>
            </a:r>
            <a:r>
              <a:rPr lang="en-US" sz="2400" b="1" dirty="0" smtClean="0"/>
              <a:t>	</a:t>
            </a:r>
          </a:p>
          <a:p>
            <a:pPr>
              <a:buNone/>
            </a:pPr>
            <a:r>
              <a:rPr lang="en-US" sz="2400" b="1" dirty="0" smtClean="0"/>
              <a:t>Judge1st : 1,2,3,4,5 	Judge 2</a:t>
            </a:r>
            <a:r>
              <a:rPr lang="en-US" sz="2400" b="1" baseline="30000" dirty="0" smtClean="0"/>
              <a:t>nd</a:t>
            </a:r>
            <a:r>
              <a:rPr lang="en-US" sz="2400" b="1" dirty="0" smtClean="0"/>
              <a:t> : 3,2,1,4,5 </a:t>
            </a:r>
            <a:r>
              <a:rPr lang="en-US" sz="2400" dirty="0" smtClean="0"/>
              <a:t>What is the correlation between judgments? </a:t>
            </a:r>
          </a:p>
          <a:p>
            <a:pPr>
              <a:buNone/>
            </a:pPr>
            <a:r>
              <a:rPr lang="en-US" sz="2400" dirty="0" err="1" smtClean="0"/>
              <a:t>Ans</a:t>
            </a:r>
            <a:r>
              <a:rPr lang="en-US" sz="2400" dirty="0" smtClean="0"/>
              <a:t> – Calculate by spearman coefficient of correlation.</a:t>
            </a:r>
          </a:p>
          <a:p>
            <a:pPr>
              <a:buNone/>
            </a:pPr>
            <a:endParaRPr lang="en-US" sz="2200" dirty="0" smtClean="0"/>
          </a:p>
          <a:p>
            <a:pPr>
              <a:buNone/>
            </a:pPr>
            <a:endParaRPr lang="en-US" sz="2200" dirty="0" smtClean="0"/>
          </a:p>
          <a:p>
            <a:pPr>
              <a:buNone/>
            </a:pPr>
            <a:endParaRPr lang="en-US" sz="2200" dirty="0" smtClean="0"/>
          </a:p>
          <a:p>
            <a:pPr>
              <a:buNone/>
            </a:pPr>
            <a:endParaRPr lang="en-US" sz="2200" dirty="0" smtClean="0"/>
          </a:p>
          <a:p>
            <a:pPr>
              <a:buNone/>
            </a:pPr>
            <a:endParaRPr lang="en-US" sz="2200" dirty="0" smtClean="0"/>
          </a:p>
          <a:p>
            <a:pPr>
              <a:buNone/>
            </a:pPr>
            <a:endParaRPr lang="en-US" sz="2200" dirty="0" smtClean="0"/>
          </a:p>
          <a:p>
            <a:pPr>
              <a:buNone/>
            </a:pPr>
            <a:r>
              <a:rPr lang="en-US" sz="2200" dirty="0" smtClean="0"/>
              <a:t>Q. A company has annual budget of 12 </a:t>
            </a:r>
            <a:r>
              <a:rPr lang="en-US" sz="2200" dirty="0" err="1" smtClean="0"/>
              <a:t>lakhs</a:t>
            </a:r>
            <a:r>
              <a:rPr lang="en-US" sz="2200" dirty="0" smtClean="0"/>
              <a:t>. To be spend in 12 months. And target in </a:t>
            </a:r>
            <a:r>
              <a:rPr lang="en-US" sz="2200" dirty="0" err="1" smtClean="0"/>
              <a:t>crores</a:t>
            </a:r>
            <a:r>
              <a:rPr lang="en-US" sz="2200" dirty="0" smtClean="0"/>
              <a:t> to be achieved every month. Which are, </a:t>
            </a:r>
          </a:p>
          <a:p>
            <a:pPr>
              <a:buNone/>
            </a:pPr>
            <a:r>
              <a:rPr lang="en-US" sz="2200" b="1" dirty="0" smtClean="0"/>
              <a:t>M:	Jan    Feb    Mar    Apr    May    Jun    Jul    Aug    sep    Oct    Nov    Dec</a:t>
            </a:r>
          </a:p>
          <a:p>
            <a:pPr>
              <a:buNone/>
            </a:pPr>
            <a:r>
              <a:rPr lang="en-US" sz="2200" b="1" dirty="0" smtClean="0"/>
              <a:t>B:	1      1.02    .98	       1.1      .90      1        1.2    1.3     1.4     0.8     0.7     0.6</a:t>
            </a:r>
          </a:p>
          <a:p>
            <a:pPr>
              <a:buNone/>
            </a:pPr>
            <a:r>
              <a:rPr lang="en-US" sz="2200" b="1" dirty="0" smtClean="0"/>
              <a:t>T:	2       3          4         3          4         4        5         6       4         3         2       1.5</a:t>
            </a:r>
          </a:p>
          <a:p>
            <a:pPr>
              <a:buNone/>
            </a:pPr>
            <a:r>
              <a:rPr lang="en-US" sz="2200" b="1" dirty="0" smtClean="0"/>
              <a:t>	</a:t>
            </a:r>
            <a:r>
              <a:rPr lang="en-US" sz="2200" dirty="0" smtClean="0"/>
              <a:t>Calculate  “r” of concurrent deviation.	</a:t>
            </a:r>
          </a:p>
          <a:p>
            <a:pPr>
              <a:buNone/>
            </a:pPr>
            <a:r>
              <a:rPr lang="en-US" dirty="0" smtClean="0"/>
              <a:t>	</a:t>
            </a:r>
            <a:endParaRPr lang="en-US" dirty="0"/>
          </a:p>
        </p:txBody>
      </p:sp>
      <p:sp>
        <p:nvSpPr>
          <p:cNvPr id="4" name="Date Placeholder 3"/>
          <p:cNvSpPr>
            <a:spLocks noGrp="1"/>
          </p:cNvSpPr>
          <p:nvPr>
            <p:ph type="dt" sz="half" idx="10"/>
          </p:nvPr>
        </p:nvSpPr>
        <p:spPr/>
        <p:txBody>
          <a:bodyPr/>
          <a:lstStyle/>
          <a:p>
            <a:fld id="{57A036F6-94B7-46D8-A350-554AD6F70E75}" type="datetime3">
              <a:rPr lang="en-US" smtClean="0"/>
              <a:pPr/>
              <a:t>26 August 2016</a:t>
            </a:fld>
            <a:endParaRPr lang="en-US"/>
          </a:p>
        </p:txBody>
      </p:sp>
      <p:sp>
        <p:nvSpPr>
          <p:cNvPr id="5" name="Footer Placeholder 4"/>
          <p:cNvSpPr>
            <a:spLocks noGrp="1"/>
          </p:cNvSpPr>
          <p:nvPr>
            <p:ph type="ftr" sz="quarter" idx="11"/>
          </p:nvPr>
        </p:nvSpPr>
        <p:spPr/>
        <p:txBody>
          <a:bodyPr/>
          <a:lstStyle/>
          <a:p>
            <a:r>
              <a:rPr lang="en-US" smtClean="0"/>
              <a:t>Prof.Bhusari, ACA Behavior School. M-9325595378</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88</a:t>
            </a:fld>
            <a:endParaRPr lang="en-US"/>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26162"/>
          </a:xfrm>
        </p:spPr>
        <p:txBody>
          <a:bodyPr/>
          <a:lstStyle/>
          <a:p>
            <a:r>
              <a:rPr lang="en-US" dirty="0" smtClean="0"/>
              <a:t>THANK YOU </a:t>
            </a:r>
            <a:br>
              <a:rPr lang="en-US" dirty="0" smtClean="0"/>
            </a:br>
            <a:r>
              <a:rPr lang="en-US" dirty="0" smtClean="0"/>
              <a:t/>
            </a:r>
            <a:br>
              <a:rPr lang="en-US" dirty="0" smtClean="0"/>
            </a:br>
            <a:r>
              <a:rPr lang="en-US" dirty="0" smtClean="0">
                <a:hlinkClick r:id="rId2" action="ppaction://hlinkfile"/>
              </a:rPr>
              <a:t>AND </a:t>
            </a:r>
            <a:r>
              <a:rPr lang="en-US" dirty="0" smtClean="0"/>
              <a:t/>
            </a:r>
            <a:br>
              <a:rPr lang="en-US" dirty="0" smtClean="0"/>
            </a:br>
            <a:r>
              <a:rPr lang="en-US" dirty="0" smtClean="0"/>
              <a:t/>
            </a:r>
            <a:br>
              <a:rPr lang="en-US" dirty="0" smtClean="0"/>
            </a:br>
            <a:r>
              <a:rPr lang="en-US" sz="4000" dirty="0" smtClean="0"/>
              <a:t>WELCOME TO ACA BEHAVIOR SCHOOL FOR FURTHER LEARNING</a:t>
            </a:r>
            <a:endParaRPr lang="en-US" sz="4000"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89</a:t>
            </a:fld>
            <a:endParaRPr lang="en-US"/>
          </a:p>
        </p:txBody>
      </p:sp>
      <p:sp>
        <p:nvSpPr>
          <p:cNvPr id="4" name="Date Placeholder 3"/>
          <p:cNvSpPr>
            <a:spLocks noGrp="1"/>
          </p:cNvSpPr>
          <p:nvPr>
            <p:ph type="dt" sz="half" idx="10"/>
          </p:nvPr>
        </p:nvSpPr>
        <p:spPr/>
        <p:txBody>
          <a:bodyPr/>
          <a:lstStyle/>
          <a:p>
            <a:fld id="{AC8569B1-9F30-4873-A302-B1825744F706}" type="datetime3">
              <a:rPr lang="en-US" smtClean="0"/>
              <a:pPr/>
              <a:t>26 August 2016</a:t>
            </a:fld>
            <a:endParaRPr lang="en-US"/>
          </a:p>
        </p:txBody>
      </p:sp>
      <p:sp>
        <p:nvSpPr>
          <p:cNvPr id="6" name="Footer Placeholder 5"/>
          <p:cNvSpPr>
            <a:spLocks noGrp="1"/>
          </p:cNvSpPr>
          <p:nvPr>
            <p:ph type="ftr" sz="quarter" idx="11"/>
          </p:nvPr>
        </p:nvSpPr>
        <p:spPr/>
        <p:txBody>
          <a:bodyPr/>
          <a:lstStyle/>
          <a:p>
            <a:r>
              <a:rPr lang="en-US" smtClean="0"/>
              <a:t>Prof.Bhusari, ACA Behavior School. M-9325595378</a:t>
            </a: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707D9DE-DFB1-4D97-86A9-8920E19C751B}" type="datetime3">
              <a:rPr lang="en-US" smtClean="0"/>
              <a:pPr/>
              <a:t>26 August 2016</a:t>
            </a:fld>
            <a:endParaRPr lang="en-US"/>
          </a:p>
        </p:txBody>
      </p:sp>
      <p:sp>
        <p:nvSpPr>
          <p:cNvPr id="5" name="Footer Placeholder 4"/>
          <p:cNvSpPr>
            <a:spLocks noGrp="1"/>
          </p:cNvSpPr>
          <p:nvPr>
            <p:ph type="ftr" sz="quarter" idx="11"/>
          </p:nvPr>
        </p:nvSpPr>
        <p:spPr/>
        <p:txBody>
          <a:bodyPr/>
          <a:lstStyle/>
          <a:p>
            <a:r>
              <a:rPr lang="en-US" dirty="0" err="1" smtClean="0"/>
              <a:t>Prof.Bhusari</a:t>
            </a:r>
            <a:r>
              <a:rPr lang="en-US" dirty="0" smtClean="0"/>
              <a:t>, ACA Behavior School. M-9325595378</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9</a:t>
            </a:fld>
            <a:endParaRPr lang="en-US"/>
          </a:p>
        </p:txBody>
      </p:sp>
      <p:sp>
        <p:nvSpPr>
          <p:cNvPr id="9" name="Content Placeholder 8"/>
          <p:cNvSpPr>
            <a:spLocks noGrp="1"/>
          </p:cNvSpPr>
          <p:nvPr>
            <p:ph idx="1"/>
          </p:nvPr>
        </p:nvSpPr>
        <p:spPr>
          <a:xfrm>
            <a:off x="457200" y="228600"/>
            <a:ext cx="8229600" cy="6096000"/>
          </a:xfrm>
        </p:spPr>
        <p:txBody>
          <a:bodyPr>
            <a:normAutofit/>
          </a:bodyPr>
          <a:lstStyle/>
          <a:p>
            <a:endParaRPr lang="en-US" dirty="0" smtClean="0"/>
          </a:p>
          <a:p>
            <a:endParaRPr lang="en-US" dirty="0" smtClean="0"/>
          </a:p>
          <a:p>
            <a:endParaRPr lang="en-US" dirty="0" smtClean="0"/>
          </a:p>
          <a:p>
            <a:pPr>
              <a:buNone/>
            </a:pPr>
            <a:r>
              <a:rPr lang="en-US" dirty="0" smtClean="0"/>
              <a:t>Q. What % of the above rectangle is green?</a:t>
            </a:r>
          </a:p>
          <a:p>
            <a:pPr>
              <a:buNone/>
            </a:pPr>
            <a:r>
              <a:rPr lang="en-US" dirty="0" smtClean="0"/>
              <a:t>		A.24%	B. 76%	C. 74%	D. 26%</a:t>
            </a:r>
          </a:p>
          <a:p>
            <a:pPr>
              <a:buNone/>
            </a:pPr>
            <a:r>
              <a:rPr lang="en-US" dirty="0" smtClean="0"/>
              <a:t>Q. What % is covered by each cell?</a:t>
            </a:r>
          </a:p>
          <a:p>
            <a:pPr>
              <a:buNone/>
            </a:pPr>
            <a:r>
              <a:rPr lang="en-US" dirty="0" smtClean="0"/>
              <a:t>		A.1%		B. 10%	C. 100%	D. None</a:t>
            </a:r>
          </a:p>
          <a:p>
            <a:pPr>
              <a:buNone/>
            </a:pPr>
            <a:r>
              <a:rPr lang="en-US" dirty="0" smtClean="0"/>
              <a:t>Q. What % will come when white portion is subtracted from green portion?</a:t>
            </a:r>
          </a:p>
          <a:p>
            <a:pPr>
              <a:buNone/>
            </a:pPr>
            <a:r>
              <a:rPr lang="en-US" dirty="0" smtClean="0"/>
              <a:t>		A.50%	B. 48%	C. 52%	D. None</a:t>
            </a:r>
          </a:p>
          <a:p>
            <a:endParaRPr lang="en-US" dirty="0" smtClean="0"/>
          </a:p>
          <a:p>
            <a:endParaRPr lang="en-US" dirty="0" smtClean="0"/>
          </a:p>
          <a:p>
            <a:endParaRPr lang="en-US" dirty="0" smtClean="0"/>
          </a:p>
          <a:p>
            <a:endParaRPr lang="en-US" dirty="0"/>
          </a:p>
        </p:txBody>
      </p:sp>
      <p:pic>
        <p:nvPicPr>
          <p:cNvPr id="10" name="Picture 2" descr="C:\Documents and Settings\Administrator\Desktop\1.jpg"/>
          <p:cNvPicPr>
            <a:picLocks noChangeAspect="1" noChangeArrowheads="1"/>
          </p:cNvPicPr>
          <p:nvPr/>
        </p:nvPicPr>
        <p:blipFill>
          <a:blip r:embed="rId2"/>
          <a:srcRect/>
          <a:stretch>
            <a:fillRect/>
          </a:stretch>
        </p:blipFill>
        <p:spPr bwMode="auto">
          <a:xfrm>
            <a:off x="2895600" y="228600"/>
            <a:ext cx="2819400" cy="1676400"/>
          </a:xfrm>
          <a:prstGeom prst="rect">
            <a:avLst/>
          </a:prstGeom>
          <a:noFill/>
        </p:spPr>
      </p:pic>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Numerical Ability</a:t>
            </a:r>
            <a:endParaRPr lang="en-US" dirty="0"/>
          </a:p>
        </p:txBody>
      </p:sp>
      <p:sp>
        <p:nvSpPr>
          <p:cNvPr id="3" name="Subtitle 2"/>
          <p:cNvSpPr>
            <a:spLocks noGrp="1"/>
          </p:cNvSpPr>
          <p:nvPr>
            <p:ph type="subTitle" idx="1"/>
          </p:nvPr>
        </p:nvSpPr>
        <p:spPr/>
        <p:txBody>
          <a:bodyPr>
            <a:normAutofit fontScale="92500" lnSpcReduction="10000"/>
          </a:bodyPr>
          <a:lstStyle/>
          <a:p>
            <a:r>
              <a:rPr lang="en-US" b="1" dirty="0" smtClean="0">
                <a:solidFill>
                  <a:srgbClr val="FF0000"/>
                </a:solidFill>
              </a:rPr>
              <a:t>Session 10. Regression</a:t>
            </a:r>
          </a:p>
          <a:p>
            <a:r>
              <a:rPr lang="en-US" sz="4100" dirty="0" smtClean="0">
                <a:solidFill>
                  <a:srgbClr val="0070C0"/>
                </a:solidFill>
              </a:rPr>
              <a:t>By ACA BEHAVIOR SCHOOL</a:t>
            </a:r>
          </a:p>
          <a:p>
            <a:r>
              <a:rPr lang="en-US" sz="1800" dirty="0" smtClean="0">
                <a:solidFill>
                  <a:srgbClr val="0070C0"/>
                </a:solidFill>
              </a:rPr>
              <a:t>Prof. SHANKAR BHUSARI </a:t>
            </a:r>
          </a:p>
          <a:p>
            <a:r>
              <a:rPr lang="en-US" sz="1800" b="1" dirty="0" smtClean="0">
                <a:solidFill>
                  <a:srgbClr val="0070C0"/>
                </a:solidFill>
              </a:rPr>
              <a:t>(</a:t>
            </a:r>
            <a:r>
              <a:rPr lang="en-US" sz="1800" b="1" dirty="0" err="1" smtClean="0">
                <a:solidFill>
                  <a:srgbClr val="0070C0"/>
                </a:solidFill>
              </a:rPr>
              <a:t>BSc</a:t>
            </a:r>
            <a:r>
              <a:rPr lang="en-US" sz="1800" b="1" dirty="0" smtClean="0">
                <a:solidFill>
                  <a:srgbClr val="0070C0"/>
                </a:solidFill>
              </a:rPr>
              <a:t>, M.A.(Psychology), MBA (HR &amp; Finance)</a:t>
            </a:r>
          </a:p>
        </p:txBody>
      </p:sp>
      <p:sp>
        <p:nvSpPr>
          <p:cNvPr id="4" name="Date Placeholder 3"/>
          <p:cNvSpPr>
            <a:spLocks noGrp="1"/>
          </p:cNvSpPr>
          <p:nvPr>
            <p:ph type="dt" sz="half" idx="10"/>
          </p:nvPr>
        </p:nvSpPr>
        <p:spPr/>
        <p:txBody>
          <a:bodyPr/>
          <a:lstStyle/>
          <a:p>
            <a:fld id="{D72CF232-274B-4FCD-9932-84A0C54AABC1}" type="datetime3">
              <a:rPr lang="en-US" smtClean="0"/>
              <a:pPr/>
              <a:t>26 August 2016</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90</a:t>
            </a:fld>
            <a:endParaRPr lang="en-US"/>
          </a:p>
        </p:txBody>
      </p:sp>
      <p:sp>
        <p:nvSpPr>
          <p:cNvPr id="6" name="Footer Placeholder 5"/>
          <p:cNvSpPr>
            <a:spLocks noGrp="1"/>
          </p:cNvSpPr>
          <p:nvPr>
            <p:ph type="ftr" sz="quarter" idx="11"/>
          </p:nvPr>
        </p:nvSpPr>
        <p:spPr/>
        <p:txBody>
          <a:bodyPr/>
          <a:lstStyle/>
          <a:p>
            <a:r>
              <a:rPr lang="en-US" smtClean="0"/>
              <a:t>Prof.Bhusari, ACA Behavior School. M-9325595378</a:t>
            </a:r>
            <a:endParaRPr lang="en-US"/>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t>The meaning of regression</a:t>
            </a:r>
            <a:endParaRPr lang="en-US" dirty="0"/>
          </a:p>
        </p:txBody>
      </p:sp>
      <p:sp>
        <p:nvSpPr>
          <p:cNvPr id="3" name="Content Placeholder 2"/>
          <p:cNvSpPr>
            <a:spLocks noGrp="1"/>
          </p:cNvSpPr>
          <p:nvPr>
            <p:ph idx="1"/>
          </p:nvPr>
        </p:nvSpPr>
        <p:spPr>
          <a:xfrm>
            <a:off x="457200" y="914400"/>
            <a:ext cx="8229600" cy="5211763"/>
          </a:xfrm>
        </p:spPr>
        <p:txBody>
          <a:bodyPr>
            <a:normAutofit fontScale="92500" lnSpcReduction="10000"/>
          </a:bodyPr>
          <a:lstStyle/>
          <a:p>
            <a:r>
              <a:rPr lang="en-US" dirty="0" smtClean="0"/>
              <a:t>Regression is a mathematical measure of the average relationship between two or more variables. </a:t>
            </a:r>
          </a:p>
          <a:p>
            <a:r>
              <a:rPr lang="en-US" dirty="0" smtClean="0"/>
              <a:t>To biologist, Regression means going towards mean.</a:t>
            </a:r>
          </a:p>
          <a:p>
            <a:r>
              <a:rPr lang="en-US" dirty="0" smtClean="0"/>
              <a:t>KARL PEARSON gave it statistical concept.</a:t>
            </a:r>
          </a:p>
          <a:p>
            <a:r>
              <a:rPr lang="en-US" dirty="0" smtClean="0"/>
              <a:t>Regression involves correlated responses.</a:t>
            </a:r>
          </a:p>
          <a:p>
            <a:r>
              <a:rPr lang="en-US" dirty="0" smtClean="0"/>
              <a:t>Regression models involves following parameters, </a:t>
            </a:r>
          </a:p>
          <a:p>
            <a:pPr lvl="2">
              <a:buFont typeface="Wingdings" pitchFamily="2" charset="2"/>
              <a:buChar char="Ø"/>
            </a:pPr>
            <a:r>
              <a:rPr lang="en-US" dirty="0" smtClean="0"/>
              <a:t>The unknown parameters, which will be estimated.</a:t>
            </a:r>
          </a:p>
          <a:p>
            <a:pPr lvl="2">
              <a:buFont typeface="Wingdings" pitchFamily="2" charset="2"/>
              <a:buChar char="Ø"/>
            </a:pPr>
            <a:r>
              <a:rPr lang="en-US" dirty="0" smtClean="0"/>
              <a:t>The independent variables, X.</a:t>
            </a:r>
          </a:p>
          <a:p>
            <a:pPr lvl="2">
              <a:buFont typeface="Wingdings" pitchFamily="2" charset="2"/>
              <a:buChar char="Ø"/>
            </a:pPr>
            <a:r>
              <a:rPr lang="en-US" dirty="0" smtClean="0"/>
              <a:t>The dependent variable, </a:t>
            </a:r>
            <a:r>
              <a:rPr lang="en-US" i="1" dirty="0" smtClean="0"/>
              <a:t>Y</a:t>
            </a:r>
            <a:r>
              <a:rPr lang="en-US" dirty="0" smtClean="0"/>
              <a:t>.</a:t>
            </a:r>
          </a:p>
          <a:p>
            <a:pPr>
              <a:buNone/>
            </a:pPr>
            <a:endParaRPr lang="en-US" dirty="0" smtClean="0"/>
          </a:p>
        </p:txBody>
      </p:sp>
      <p:sp>
        <p:nvSpPr>
          <p:cNvPr id="4" name="Date Placeholder 3"/>
          <p:cNvSpPr>
            <a:spLocks noGrp="1"/>
          </p:cNvSpPr>
          <p:nvPr>
            <p:ph type="dt" sz="half" idx="10"/>
          </p:nvPr>
        </p:nvSpPr>
        <p:spPr/>
        <p:txBody>
          <a:bodyPr/>
          <a:lstStyle/>
          <a:p>
            <a:fld id="{102F29E5-555A-43A3-890C-FF576C1CA6E0}" type="datetime3">
              <a:rPr lang="en-US" smtClean="0"/>
              <a:pPr/>
              <a:t>26 August 2016</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91</a:t>
            </a:fld>
            <a:endParaRPr lang="en-US"/>
          </a:p>
        </p:txBody>
      </p:sp>
      <p:sp>
        <p:nvSpPr>
          <p:cNvPr id="6" name="Footer Placeholder 5"/>
          <p:cNvSpPr>
            <a:spLocks noGrp="1"/>
          </p:cNvSpPr>
          <p:nvPr>
            <p:ph type="ftr" sz="quarter" idx="11"/>
          </p:nvPr>
        </p:nvSpPr>
        <p:spPr/>
        <p:txBody>
          <a:bodyPr/>
          <a:lstStyle/>
          <a:p>
            <a:r>
              <a:rPr lang="en-US" smtClean="0"/>
              <a:t>Prof.Bhusari, ACA Behavior School. M-9325595378</a:t>
            </a:r>
            <a:endParaRPr lang="en-US"/>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smtClean="0"/>
              <a:t>Regression Analysis</a:t>
            </a:r>
            <a:endParaRPr lang="en-US" dirty="0"/>
          </a:p>
        </p:txBody>
      </p:sp>
      <p:sp>
        <p:nvSpPr>
          <p:cNvPr id="3" name="Content Placeholder 2"/>
          <p:cNvSpPr>
            <a:spLocks noGrp="1"/>
          </p:cNvSpPr>
          <p:nvPr>
            <p:ph idx="1"/>
          </p:nvPr>
        </p:nvSpPr>
        <p:spPr>
          <a:xfrm>
            <a:off x="152400" y="914400"/>
            <a:ext cx="8763000" cy="5715000"/>
          </a:xfrm>
        </p:spPr>
        <p:txBody>
          <a:bodyPr>
            <a:normAutofit fontScale="77500" lnSpcReduction="20000"/>
          </a:bodyPr>
          <a:lstStyle/>
          <a:p>
            <a:r>
              <a:rPr lang="en-US" dirty="0" smtClean="0">
                <a:solidFill>
                  <a:srgbClr val="FF0000"/>
                </a:solidFill>
              </a:rPr>
              <a:t>Regression analysis </a:t>
            </a:r>
            <a:r>
              <a:rPr lang="en-US" dirty="0" smtClean="0"/>
              <a:t>is a statistical tool gives value of unknown (Estimated) variable from known variables. (Advertisement budget can forecast sales revenue or Rainfall can forecast crop yields)</a:t>
            </a:r>
          </a:p>
          <a:p>
            <a:r>
              <a:rPr lang="en-US" dirty="0" smtClean="0"/>
              <a:t>The values of </a:t>
            </a:r>
            <a:r>
              <a:rPr lang="en-US" dirty="0" smtClean="0">
                <a:solidFill>
                  <a:srgbClr val="FF0000"/>
                </a:solidFill>
              </a:rPr>
              <a:t>dependent variable </a:t>
            </a:r>
            <a:r>
              <a:rPr lang="en-US" dirty="0" smtClean="0"/>
              <a:t>are called as </a:t>
            </a:r>
            <a:r>
              <a:rPr lang="en-US" dirty="0" err="1" smtClean="0"/>
              <a:t>regressors</a:t>
            </a:r>
            <a:r>
              <a:rPr lang="en-US" dirty="0" smtClean="0"/>
              <a:t>. The </a:t>
            </a:r>
            <a:r>
              <a:rPr lang="en-US" dirty="0" err="1" smtClean="0"/>
              <a:t>regressors</a:t>
            </a:r>
            <a:r>
              <a:rPr lang="en-US" dirty="0" smtClean="0"/>
              <a:t> gives us estimated value or </a:t>
            </a:r>
            <a:r>
              <a:rPr lang="en-US" dirty="0" smtClean="0">
                <a:solidFill>
                  <a:srgbClr val="FF0000"/>
                </a:solidFill>
              </a:rPr>
              <a:t>regression line.</a:t>
            </a:r>
          </a:p>
          <a:p>
            <a:r>
              <a:rPr lang="en-US" dirty="0" smtClean="0"/>
              <a:t>The values of </a:t>
            </a:r>
            <a:r>
              <a:rPr lang="en-US" dirty="0" smtClean="0">
                <a:solidFill>
                  <a:srgbClr val="FF0000"/>
                </a:solidFill>
              </a:rPr>
              <a:t>independent variables </a:t>
            </a:r>
            <a:r>
              <a:rPr lang="en-US" dirty="0" smtClean="0"/>
              <a:t>are called as predictor.</a:t>
            </a:r>
          </a:p>
          <a:p>
            <a:r>
              <a:rPr lang="en-US" dirty="0" smtClean="0"/>
              <a:t>The</a:t>
            </a:r>
            <a:r>
              <a:rPr lang="en-US" dirty="0" smtClean="0">
                <a:solidFill>
                  <a:srgbClr val="FF0000"/>
                </a:solidFill>
              </a:rPr>
              <a:t> estimation </a:t>
            </a:r>
            <a:r>
              <a:rPr lang="en-US" dirty="0" smtClean="0"/>
              <a:t>will be good, when data (X,Y) are very close to regression line, than scattered data around regression line. </a:t>
            </a:r>
          </a:p>
          <a:p>
            <a:r>
              <a:rPr lang="en-US" dirty="0" smtClean="0"/>
              <a:t>Regression analysis is widely used for </a:t>
            </a:r>
            <a:r>
              <a:rPr lang="en-US" dirty="0" smtClean="0">
                <a:solidFill>
                  <a:srgbClr val="FF0000"/>
                </a:solidFill>
              </a:rPr>
              <a:t>prediction</a:t>
            </a:r>
            <a:r>
              <a:rPr lang="en-US" dirty="0" smtClean="0"/>
              <a:t> and </a:t>
            </a:r>
            <a:r>
              <a:rPr lang="en-US" dirty="0" smtClean="0">
                <a:solidFill>
                  <a:srgbClr val="FF0000"/>
                </a:solidFill>
              </a:rPr>
              <a:t>forecasting.</a:t>
            </a:r>
          </a:p>
          <a:p>
            <a:r>
              <a:rPr lang="en-US" dirty="0" smtClean="0"/>
              <a:t>Regression analysis can be used to infer </a:t>
            </a:r>
            <a:r>
              <a:rPr lang="en-US" dirty="0" smtClean="0">
                <a:solidFill>
                  <a:srgbClr val="FF0000"/>
                </a:solidFill>
              </a:rPr>
              <a:t>causal relationship</a:t>
            </a:r>
            <a:r>
              <a:rPr lang="en-US" dirty="0" smtClean="0"/>
              <a:t> between Independent Variable and Dependent Variable.</a:t>
            </a:r>
          </a:p>
          <a:p>
            <a:r>
              <a:rPr lang="en-US" dirty="0" smtClean="0"/>
              <a:t>When data (X) is changing its value and another data (Y) is not changing at all, we will get lines parallel to X-axis. </a:t>
            </a:r>
            <a:r>
              <a:rPr lang="en-US" dirty="0" smtClean="0">
                <a:solidFill>
                  <a:srgbClr val="FF0000"/>
                </a:solidFill>
              </a:rPr>
              <a:t>And in this case r=0.</a:t>
            </a:r>
          </a:p>
          <a:p>
            <a:endParaRPr lang="en-US" dirty="0"/>
          </a:p>
        </p:txBody>
      </p:sp>
      <p:sp>
        <p:nvSpPr>
          <p:cNvPr id="4" name="Date Placeholder 3"/>
          <p:cNvSpPr>
            <a:spLocks noGrp="1"/>
          </p:cNvSpPr>
          <p:nvPr>
            <p:ph type="dt" sz="half" idx="10"/>
          </p:nvPr>
        </p:nvSpPr>
        <p:spPr/>
        <p:txBody>
          <a:bodyPr/>
          <a:lstStyle/>
          <a:p>
            <a:fld id="{A1697E5E-5F21-4893-A299-EDD98D97587E}" type="datetime3">
              <a:rPr lang="en-US" smtClean="0"/>
              <a:pPr/>
              <a:t>26 August 2016</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92</a:t>
            </a:fld>
            <a:endParaRPr lang="en-US"/>
          </a:p>
        </p:txBody>
      </p:sp>
      <p:sp>
        <p:nvSpPr>
          <p:cNvPr id="6" name="Footer Placeholder 5"/>
          <p:cNvSpPr>
            <a:spLocks noGrp="1"/>
          </p:cNvSpPr>
          <p:nvPr>
            <p:ph type="ftr" sz="quarter" idx="11"/>
          </p:nvPr>
        </p:nvSpPr>
        <p:spPr/>
        <p:txBody>
          <a:bodyPr/>
          <a:lstStyle/>
          <a:p>
            <a:r>
              <a:rPr lang="en-US" smtClean="0"/>
              <a:t>Prof.Bhusari, ACA Behavior School. M-9325595378</a:t>
            </a:r>
            <a:endParaRPr lang="en-US"/>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dirty="0" smtClean="0"/>
              <a:t>Regression parameter</a:t>
            </a:r>
            <a:endParaRPr lang="en-US" dirty="0"/>
          </a:p>
        </p:txBody>
      </p:sp>
      <p:sp>
        <p:nvSpPr>
          <p:cNvPr id="3" name="Content Placeholder 2"/>
          <p:cNvSpPr>
            <a:spLocks noGrp="1"/>
          </p:cNvSpPr>
          <p:nvPr>
            <p:ph idx="1"/>
          </p:nvPr>
        </p:nvSpPr>
        <p:spPr>
          <a:xfrm>
            <a:off x="0" y="914400"/>
            <a:ext cx="9144000" cy="5791200"/>
          </a:xfrm>
        </p:spPr>
        <p:txBody>
          <a:bodyPr/>
          <a:lstStyle/>
          <a:p>
            <a:r>
              <a:rPr lang="en-US" dirty="0" smtClean="0"/>
              <a:t>We tend to calculate </a:t>
            </a:r>
            <a:r>
              <a:rPr lang="en-US" dirty="0" smtClean="0">
                <a:solidFill>
                  <a:srgbClr val="FF0000"/>
                </a:solidFill>
              </a:rPr>
              <a:t>regression coefficient </a:t>
            </a:r>
            <a:r>
              <a:rPr lang="en-US" dirty="0" smtClean="0"/>
              <a:t>also known as </a:t>
            </a:r>
            <a:r>
              <a:rPr lang="en-US" dirty="0" smtClean="0">
                <a:solidFill>
                  <a:srgbClr val="FF0000"/>
                </a:solidFill>
              </a:rPr>
              <a:t>slope coefficient</a:t>
            </a:r>
            <a:r>
              <a:rPr lang="en-US" dirty="0" smtClean="0"/>
              <a:t>. </a:t>
            </a:r>
          </a:p>
          <a:p>
            <a:r>
              <a:rPr lang="en-US" dirty="0" smtClean="0"/>
              <a:t>The regression coefficient is </a:t>
            </a:r>
            <a:r>
              <a:rPr lang="en-US" dirty="0" smtClean="0">
                <a:solidFill>
                  <a:srgbClr val="FF0000"/>
                </a:solidFill>
              </a:rPr>
              <a:t>denoted by </a:t>
            </a:r>
            <a:r>
              <a:rPr lang="en-US" dirty="0" smtClean="0">
                <a:solidFill>
                  <a:srgbClr val="002060"/>
                </a:solidFill>
              </a:rPr>
              <a:t>b</a:t>
            </a:r>
            <a:r>
              <a:rPr lang="en-US" dirty="0" smtClean="0"/>
              <a:t>. </a:t>
            </a:r>
          </a:p>
          <a:p>
            <a:r>
              <a:rPr lang="en-US" sz="2400" dirty="0" smtClean="0"/>
              <a:t>b = ∑XY – (</a:t>
            </a:r>
            <a:r>
              <a:rPr lang="en-US" sz="2400" dirty="0" smtClean="0">
                <a:solidFill>
                  <a:srgbClr val="C00000"/>
                </a:solidFill>
              </a:rPr>
              <a:t>n</a:t>
            </a:r>
            <a:r>
              <a:rPr lang="en-US" sz="2400" dirty="0" smtClean="0"/>
              <a:t> *</a:t>
            </a:r>
            <a:r>
              <a:rPr lang="en-US" sz="2400" dirty="0" smtClean="0">
                <a:solidFill>
                  <a:srgbClr val="7030A0"/>
                </a:solidFill>
              </a:rPr>
              <a:t>mean of X</a:t>
            </a:r>
            <a:r>
              <a:rPr lang="en-US" sz="2400" dirty="0" smtClean="0"/>
              <a:t>* </a:t>
            </a:r>
            <a:r>
              <a:rPr lang="en-US" sz="2400" dirty="0" smtClean="0">
                <a:solidFill>
                  <a:srgbClr val="00B0F0"/>
                </a:solidFill>
              </a:rPr>
              <a:t>Mean of Y </a:t>
            </a:r>
            <a:r>
              <a:rPr lang="en-US" sz="2400" dirty="0" smtClean="0"/>
              <a:t>)</a:t>
            </a:r>
            <a:r>
              <a:rPr lang="en-US" sz="2400" b="1" dirty="0" smtClean="0">
                <a:solidFill>
                  <a:srgbClr val="FF0000"/>
                </a:solidFill>
              </a:rPr>
              <a:t>/</a:t>
            </a:r>
            <a:r>
              <a:rPr lang="en-US" sz="2400" dirty="0" smtClean="0"/>
              <a:t> ∑X²- (</a:t>
            </a:r>
            <a:r>
              <a:rPr lang="en-US" sz="2400" dirty="0" smtClean="0">
                <a:solidFill>
                  <a:srgbClr val="C00000"/>
                </a:solidFill>
              </a:rPr>
              <a:t>n</a:t>
            </a:r>
            <a:r>
              <a:rPr lang="en-US" sz="2400" dirty="0" smtClean="0"/>
              <a:t> *</a:t>
            </a:r>
            <a:r>
              <a:rPr lang="en-US" sz="2400" dirty="0" smtClean="0">
                <a:solidFill>
                  <a:srgbClr val="00B0F0"/>
                </a:solidFill>
              </a:rPr>
              <a:t>square of mean of X</a:t>
            </a:r>
            <a:r>
              <a:rPr lang="en-US" sz="2400" dirty="0" smtClean="0"/>
              <a:t>)</a:t>
            </a:r>
          </a:p>
          <a:p>
            <a:pPr>
              <a:buNone/>
            </a:pPr>
            <a:r>
              <a:rPr lang="en-US" sz="2400" dirty="0" smtClean="0"/>
              <a:t>	Where 	</a:t>
            </a:r>
            <a:r>
              <a:rPr lang="en-US" sz="2400" dirty="0" smtClean="0">
                <a:solidFill>
                  <a:srgbClr val="C00000"/>
                </a:solidFill>
              </a:rPr>
              <a:t>n</a:t>
            </a:r>
            <a:r>
              <a:rPr lang="en-US" sz="2400" dirty="0" smtClean="0"/>
              <a:t> is number of pairs of values of variables</a:t>
            </a:r>
          </a:p>
          <a:p>
            <a:pPr>
              <a:buNone/>
            </a:pPr>
            <a:r>
              <a:rPr lang="en-US" sz="2400" dirty="0" smtClean="0"/>
              <a:t>			X and Y are values of variables.</a:t>
            </a:r>
          </a:p>
          <a:p>
            <a:pPr>
              <a:buNone/>
            </a:pPr>
            <a:r>
              <a:rPr lang="en-US" sz="2400" dirty="0" smtClean="0"/>
              <a:t>      a = mean of Y- b*mean of X</a:t>
            </a:r>
          </a:p>
          <a:p>
            <a:pPr>
              <a:buNone/>
            </a:pPr>
            <a:r>
              <a:rPr lang="en-US" sz="2400" dirty="0" smtClean="0"/>
              <a:t>		Where a is values of Y-intercept of Y-axis.</a:t>
            </a:r>
          </a:p>
          <a:p>
            <a:pPr>
              <a:buNone/>
            </a:pPr>
            <a:r>
              <a:rPr lang="en-US" sz="2400" dirty="0" smtClean="0"/>
              <a:t>	Y = a + b X   ….. This is the equation of line. </a:t>
            </a:r>
          </a:p>
          <a:p>
            <a:pPr>
              <a:buNone/>
            </a:pPr>
            <a:endParaRPr lang="en-US" sz="2200" dirty="0" smtClean="0"/>
          </a:p>
          <a:p>
            <a:pPr lvl="6">
              <a:buNone/>
            </a:pPr>
            <a:endParaRPr lang="en-US" sz="2200" dirty="0" smtClean="0"/>
          </a:p>
          <a:p>
            <a:pPr lvl="6">
              <a:buNone/>
            </a:pPr>
            <a:endParaRPr lang="en-US" sz="2200" dirty="0" smtClean="0"/>
          </a:p>
          <a:p>
            <a:pPr lvl="6">
              <a:buNone/>
            </a:pPr>
            <a:endParaRPr lang="en-US" sz="2200" dirty="0" smtClean="0"/>
          </a:p>
          <a:p>
            <a:pPr lvl="6">
              <a:buNone/>
            </a:pPr>
            <a:endParaRPr lang="en-US" sz="2200" dirty="0" smtClean="0"/>
          </a:p>
          <a:p>
            <a:pPr lvl="6">
              <a:buNone/>
            </a:pPr>
            <a:endParaRPr lang="en-US" sz="2200" dirty="0" smtClean="0"/>
          </a:p>
          <a:p>
            <a:pPr lvl="6">
              <a:buNone/>
            </a:pPr>
            <a:endParaRPr lang="en-US" sz="2200" dirty="0" smtClean="0"/>
          </a:p>
        </p:txBody>
      </p:sp>
      <p:sp>
        <p:nvSpPr>
          <p:cNvPr id="4" name="Date Placeholder 3"/>
          <p:cNvSpPr>
            <a:spLocks noGrp="1"/>
          </p:cNvSpPr>
          <p:nvPr>
            <p:ph type="dt" sz="half" idx="10"/>
          </p:nvPr>
        </p:nvSpPr>
        <p:spPr/>
        <p:txBody>
          <a:bodyPr/>
          <a:lstStyle/>
          <a:p>
            <a:fld id="{1110C513-979D-4628-8121-AFD8B3848C3C}" type="datetime3">
              <a:rPr lang="en-US" smtClean="0"/>
              <a:pPr/>
              <a:t>26 August 2016</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93</a:t>
            </a:fld>
            <a:endParaRPr lang="en-US"/>
          </a:p>
        </p:txBody>
      </p:sp>
      <p:sp>
        <p:nvSpPr>
          <p:cNvPr id="6" name="Footer Placeholder 5"/>
          <p:cNvSpPr>
            <a:spLocks noGrp="1"/>
          </p:cNvSpPr>
          <p:nvPr>
            <p:ph type="ftr" sz="quarter" idx="11"/>
          </p:nvPr>
        </p:nvSpPr>
        <p:spPr/>
        <p:txBody>
          <a:bodyPr/>
          <a:lstStyle/>
          <a:p>
            <a:r>
              <a:rPr lang="en-US" smtClean="0"/>
              <a:t>Prof.Bhusari, ACA Behavior School. M-9325595378</a:t>
            </a:r>
            <a:endParaRPr lang="en-US"/>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dirty="0" smtClean="0"/>
              <a:t>Example of Regression</a:t>
            </a:r>
            <a:endParaRPr lang="en-US" dirty="0"/>
          </a:p>
        </p:txBody>
      </p:sp>
      <p:sp>
        <p:nvSpPr>
          <p:cNvPr id="3" name="Content Placeholder 2"/>
          <p:cNvSpPr>
            <a:spLocks noGrp="1"/>
          </p:cNvSpPr>
          <p:nvPr>
            <p:ph idx="1"/>
          </p:nvPr>
        </p:nvSpPr>
        <p:spPr>
          <a:xfrm>
            <a:off x="228600" y="914400"/>
            <a:ext cx="8686800" cy="5715000"/>
          </a:xfrm>
        </p:spPr>
        <p:txBody>
          <a:bodyPr>
            <a:normAutofit fontScale="85000" lnSpcReduction="20000"/>
          </a:bodyPr>
          <a:lstStyle/>
          <a:p>
            <a:pPr>
              <a:buNone/>
            </a:pPr>
            <a:r>
              <a:rPr lang="en-US" sz="2200" b="1" dirty="0" smtClean="0"/>
              <a:t>Example: </a:t>
            </a:r>
            <a:r>
              <a:rPr lang="en-US" sz="2200" dirty="0" smtClean="0"/>
              <a:t>A data of five employees are given.</a:t>
            </a:r>
          </a:p>
          <a:p>
            <a:endParaRPr lang="en-US" sz="2200" dirty="0" smtClean="0"/>
          </a:p>
          <a:p>
            <a:endParaRPr lang="en-US" sz="2200" dirty="0" smtClean="0"/>
          </a:p>
          <a:p>
            <a:endParaRPr lang="en-US" sz="2200" dirty="0" smtClean="0"/>
          </a:p>
          <a:p>
            <a:endParaRPr lang="en-US" sz="2200" dirty="0" smtClean="0"/>
          </a:p>
          <a:p>
            <a:endParaRPr lang="en-US" sz="2200" dirty="0" smtClean="0"/>
          </a:p>
          <a:p>
            <a:pPr>
              <a:buNone/>
            </a:pPr>
            <a:r>
              <a:rPr lang="en-US" sz="2200" dirty="0" smtClean="0"/>
              <a:t>	</a:t>
            </a:r>
          </a:p>
          <a:p>
            <a:pPr>
              <a:buNone/>
            </a:pPr>
            <a:endParaRPr lang="en-US" sz="2400" dirty="0" smtClean="0"/>
          </a:p>
          <a:p>
            <a:pPr>
              <a:buNone/>
            </a:pPr>
            <a:endParaRPr lang="en-US" sz="2400" dirty="0" smtClean="0"/>
          </a:p>
          <a:p>
            <a:pPr>
              <a:buNone/>
            </a:pPr>
            <a:r>
              <a:rPr lang="en-US" sz="2400" dirty="0" smtClean="0"/>
              <a:t>Calculate 	 </a:t>
            </a:r>
            <a:r>
              <a:rPr lang="en-US" sz="2400" dirty="0" err="1" smtClean="0"/>
              <a:t>i</a:t>
            </a:r>
            <a:r>
              <a:rPr lang="en-US" sz="2400" dirty="0" smtClean="0"/>
              <a:t>) Regression coefficient</a:t>
            </a:r>
          </a:p>
          <a:p>
            <a:pPr>
              <a:buNone/>
            </a:pPr>
            <a:r>
              <a:rPr lang="en-US" sz="2400" dirty="0" smtClean="0"/>
              <a:t>			ii) Estimated salary of LALA and AKRAM</a:t>
            </a:r>
          </a:p>
          <a:p>
            <a:pPr>
              <a:buNone/>
            </a:pPr>
            <a:r>
              <a:rPr lang="en-US" sz="2400" dirty="0" err="1" smtClean="0"/>
              <a:t>Ans</a:t>
            </a:r>
            <a:r>
              <a:rPr lang="en-US" sz="2400" dirty="0" smtClean="0"/>
              <a:t>: Since we have to estimate salaries of two employees, we will use regression coefficient (b) and the Y-intercept (a) to estimate possible values of salaries (DV), the formula is,</a:t>
            </a:r>
          </a:p>
          <a:p>
            <a:pPr>
              <a:buNone/>
            </a:pPr>
            <a:endParaRPr lang="en-US" sz="2400" dirty="0" smtClean="0"/>
          </a:p>
          <a:p>
            <a:pPr>
              <a:buNone/>
            </a:pPr>
            <a:r>
              <a:rPr lang="en-US" sz="2400" dirty="0" smtClean="0"/>
              <a:t>Step 1: b =∑XY – n*multiplication of </a:t>
            </a:r>
            <a:r>
              <a:rPr lang="en-US" sz="2400" dirty="0" smtClean="0">
                <a:solidFill>
                  <a:srgbClr val="FF0000"/>
                </a:solidFill>
              </a:rPr>
              <a:t>mean</a:t>
            </a:r>
            <a:r>
              <a:rPr lang="en-US" sz="2400" dirty="0" smtClean="0"/>
              <a:t> of X and Y </a:t>
            </a:r>
            <a:r>
              <a:rPr lang="en-US" sz="2400" dirty="0" smtClean="0">
                <a:solidFill>
                  <a:srgbClr val="FF0000"/>
                </a:solidFill>
              </a:rPr>
              <a:t>/</a:t>
            </a:r>
            <a:r>
              <a:rPr lang="en-US" sz="2400" dirty="0" smtClean="0"/>
              <a:t> ∑X² -n*square of mean of X</a:t>
            </a:r>
          </a:p>
          <a:p>
            <a:pPr>
              <a:buNone/>
            </a:pPr>
            <a:r>
              <a:rPr lang="en-US" sz="2400" dirty="0" smtClean="0"/>
              <a:t>Step 2:  a = mean of Y – b* mean of X  </a:t>
            </a:r>
          </a:p>
          <a:p>
            <a:pPr>
              <a:buNone/>
            </a:pPr>
            <a:r>
              <a:rPr lang="en-US" sz="2400" dirty="0" smtClean="0"/>
              <a:t>Step 3: Y = a + </a:t>
            </a:r>
            <a:r>
              <a:rPr lang="en-US" sz="2400" dirty="0" err="1" smtClean="0"/>
              <a:t>bX</a:t>
            </a:r>
            <a:r>
              <a:rPr lang="en-US" sz="2400" dirty="0" smtClean="0"/>
              <a:t>	Here Ys are estimated values. </a:t>
            </a:r>
          </a:p>
          <a:p>
            <a:pPr>
              <a:buNone/>
            </a:pPr>
            <a:endParaRPr lang="en-US" sz="2200" dirty="0" smtClean="0"/>
          </a:p>
          <a:p>
            <a:pPr>
              <a:buNone/>
            </a:pPr>
            <a:endParaRPr lang="en-US" dirty="0"/>
          </a:p>
        </p:txBody>
      </p:sp>
      <p:graphicFrame>
        <p:nvGraphicFramePr>
          <p:cNvPr id="5" name="Table 4"/>
          <p:cNvGraphicFramePr>
            <a:graphicFrameLocks noGrp="1"/>
          </p:cNvGraphicFramePr>
          <p:nvPr/>
        </p:nvGraphicFramePr>
        <p:xfrm>
          <a:off x="685800" y="1447801"/>
          <a:ext cx="7772400" cy="1920240"/>
        </p:xfrm>
        <a:graphic>
          <a:graphicData uri="http://schemas.openxmlformats.org/drawingml/2006/table">
            <a:tbl>
              <a:tblPr firstRow="1" bandRow="1">
                <a:tableStyleId>{5C22544A-7EE6-4342-B048-85BDC9FD1C3A}</a:tableStyleId>
              </a:tblPr>
              <a:tblGrid>
                <a:gridCol w="1535289"/>
                <a:gridCol w="1055511"/>
                <a:gridCol w="1295400"/>
                <a:gridCol w="1295400"/>
                <a:gridCol w="1295400"/>
                <a:gridCol w="1295400"/>
              </a:tblGrid>
              <a:tr h="635000">
                <a:tc>
                  <a:txBody>
                    <a:bodyPr/>
                    <a:lstStyle/>
                    <a:p>
                      <a:r>
                        <a:rPr lang="en-US" dirty="0" smtClean="0"/>
                        <a:t>Name</a:t>
                      </a:r>
                      <a:r>
                        <a:rPr lang="en-US" baseline="0" dirty="0" smtClean="0"/>
                        <a:t> of Employees </a:t>
                      </a:r>
                      <a:endParaRPr lang="en-US" dirty="0"/>
                    </a:p>
                  </a:txBody>
                  <a:tcPr/>
                </a:tc>
                <a:tc>
                  <a:txBody>
                    <a:bodyPr/>
                    <a:lstStyle/>
                    <a:p>
                      <a:endParaRPr lang="en-US" dirty="0" smtClean="0"/>
                    </a:p>
                    <a:p>
                      <a:r>
                        <a:rPr lang="en-US" dirty="0" smtClean="0"/>
                        <a:t>Sunil</a:t>
                      </a:r>
                      <a:endParaRPr lang="en-US" dirty="0"/>
                    </a:p>
                  </a:txBody>
                  <a:tcPr/>
                </a:tc>
                <a:tc>
                  <a:txBody>
                    <a:bodyPr/>
                    <a:lstStyle/>
                    <a:p>
                      <a:endParaRPr lang="en-US" dirty="0" smtClean="0"/>
                    </a:p>
                    <a:p>
                      <a:r>
                        <a:rPr lang="en-US" dirty="0" smtClean="0"/>
                        <a:t>Ram</a:t>
                      </a:r>
                      <a:endParaRPr lang="en-US" dirty="0"/>
                    </a:p>
                  </a:txBody>
                  <a:tcPr/>
                </a:tc>
                <a:tc>
                  <a:txBody>
                    <a:bodyPr/>
                    <a:lstStyle/>
                    <a:p>
                      <a:endParaRPr lang="en-US" dirty="0" smtClean="0"/>
                    </a:p>
                    <a:p>
                      <a:r>
                        <a:rPr lang="en-US" dirty="0" err="1" smtClean="0"/>
                        <a:t>Mukesh</a:t>
                      </a:r>
                      <a:endParaRPr lang="en-US" dirty="0"/>
                    </a:p>
                  </a:txBody>
                  <a:tcPr/>
                </a:tc>
                <a:tc>
                  <a:txBody>
                    <a:bodyPr/>
                    <a:lstStyle/>
                    <a:p>
                      <a:endParaRPr lang="en-US" dirty="0" smtClean="0"/>
                    </a:p>
                    <a:p>
                      <a:r>
                        <a:rPr lang="en-US" dirty="0" err="1" smtClean="0"/>
                        <a:t>Akram</a:t>
                      </a:r>
                      <a:endParaRPr lang="en-US" dirty="0"/>
                    </a:p>
                  </a:txBody>
                  <a:tcPr/>
                </a:tc>
                <a:tc>
                  <a:txBody>
                    <a:bodyPr/>
                    <a:lstStyle/>
                    <a:p>
                      <a:endParaRPr lang="en-US" dirty="0" smtClean="0"/>
                    </a:p>
                    <a:p>
                      <a:r>
                        <a:rPr lang="en-US" dirty="0" err="1" smtClean="0"/>
                        <a:t>Lala</a:t>
                      </a:r>
                      <a:endParaRPr lang="en-US" dirty="0"/>
                    </a:p>
                  </a:txBody>
                  <a:tcPr/>
                </a:tc>
              </a:tr>
              <a:tr h="635000">
                <a:tc>
                  <a:txBody>
                    <a:bodyPr/>
                    <a:lstStyle/>
                    <a:p>
                      <a:r>
                        <a:rPr lang="en-US" dirty="0" smtClean="0"/>
                        <a:t>Years of Service</a:t>
                      </a:r>
                      <a:endParaRPr lang="en-US" dirty="0"/>
                    </a:p>
                  </a:txBody>
                  <a:tcPr/>
                </a:tc>
                <a:tc>
                  <a:txBody>
                    <a:bodyPr/>
                    <a:lstStyle/>
                    <a:p>
                      <a:r>
                        <a:rPr lang="en-US" dirty="0" smtClean="0"/>
                        <a:t>1</a:t>
                      </a:r>
                      <a:endParaRPr lang="en-US" dirty="0"/>
                    </a:p>
                  </a:txBody>
                  <a:tcPr/>
                </a:tc>
                <a:tc>
                  <a:txBody>
                    <a:bodyPr/>
                    <a:lstStyle/>
                    <a:p>
                      <a:r>
                        <a:rPr lang="en-US" dirty="0" smtClean="0"/>
                        <a:t>4</a:t>
                      </a:r>
                      <a:endParaRPr lang="en-US" dirty="0"/>
                    </a:p>
                  </a:txBody>
                  <a:tcPr/>
                </a:tc>
                <a:tc>
                  <a:txBody>
                    <a:bodyPr/>
                    <a:lstStyle/>
                    <a:p>
                      <a:r>
                        <a:rPr lang="en-US" dirty="0" smtClean="0"/>
                        <a:t>3</a:t>
                      </a:r>
                      <a:endParaRPr lang="en-US" dirty="0"/>
                    </a:p>
                  </a:txBody>
                  <a:tcPr/>
                </a:tc>
                <a:tc>
                  <a:txBody>
                    <a:bodyPr/>
                    <a:lstStyle/>
                    <a:p>
                      <a:r>
                        <a:rPr lang="en-US" dirty="0" smtClean="0"/>
                        <a:t>2</a:t>
                      </a:r>
                      <a:endParaRPr lang="en-US" dirty="0"/>
                    </a:p>
                  </a:txBody>
                  <a:tcPr/>
                </a:tc>
                <a:tc>
                  <a:txBody>
                    <a:bodyPr/>
                    <a:lstStyle/>
                    <a:p>
                      <a:r>
                        <a:rPr lang="en-US" dirty="0" smtClean="0"/>
                        <a:t>5</a:t>
                      </a:r>
                      <a:endParaRPr lang="en-US" dirty="0"/>
                    </a:p>
                  </a:txBody>
                  <a:tcPr/>
                </a:tc>
              </a:tr>
              <a:tr h="635000">
                <a:tc>
                  <a:txBody>
                    <a:bodyPr/>
                    <a:lstStyle/>
                    <a:p>
                      <a:r>
                        <a:rPr lang="en-US" dirty="0" smtClean="0"/>
                        <a:t>Salary in</a:t>
                      </a:r>
                      <a:r>
                        <a:rPr lang="en-US" baseline="0" dirty="0" smtClean="0"/>
                        <a:t> thousand</a:t>
                      </a:r>
                      <a:endParaRPr lang="en-US" dirty="0"/>
                    </a:p>
                  </a:txBody>
                  <a:tcPr/>
                </a:tc>
                <a:tc>
                  <a:txBody>
                    <a:bodyPr/>
                    <a:lstStyle/>
                    <a:p>
                      <a:endParaRPr lang="en-US" dirty="0" smtClean="0"/>
                    </a:p>
                    <a:p>
                      <a:r>
                        <a:rPr lang="en-US" dirty="0" smtClean="0"/>
                        <a:t>10</a:t>
                      </a:r>
                      <a:endParaRPr lang="en-US" dirty="0"/>
                    </a:p>
                  </a:txBody>
                  <a:tcPr/>
                </a:tc>
                <a:tc>
                  <a:txBody>
                    <a:bodyPr/>
                    <a:lstStyle/>
                    <a:p>
                      <a:endParaRPr lang="en-US" dirty="0" smtClean="0"/>
                    </a:p>
                    <a:p>
                      <a:r>
                        <a:rPr lang="en-US" dirty="0" smtClean="0"/>
                        <a:t>15</a:t>
                      </a:r>
                      <a:endParaRPr lang="en-US" dirty="0"/>
                    </a:p>
                  </a:txBody>
                  <a:tcPr/>
                </a:tc>
                <a:tc>
                  <a:txBody>
                    <a:bodyPr/>
                    <a:lstStyle/>
                    <a:p>
                      <a:endParaRPr lang="en-US" dirty="0" smtClean="0"/>
                    </a:p>
                    <a:p>
                      <a:r>
                        <a:rPr lang="en-US" dirty="0" smtClean="0"/>
                        <a:t>12</a:t>
                      </a:r>
                      <a:endParaRPr lang="en-US" dirty="0"/>
                    </a:p>
                  </a:txBody>
                  <a:tcPr/>
                </a:tc>
                <a:tc>
                  <a:txBody>
                    <a:bodyPr/>
                    <a:lstStyle/>
                    <a:p>
                      <a:endParaRPr lang="en-US" dirty="0" smtClean="0"/>
                    </a:p>
                    <a:p>
                      <a:r>
                        <a:rPr lang="en-US" dirty="0" smtClean="0"/>
                        <a:t>11</a:t>
                      </a:r>
                      <a:endParaRPr lang="en-US" dirty="0"/>
                    </a:p>
                  </a:txBody>
                  <a:tcPr/>
                </a:tc>
                <a:tc>
                  <a:txBody>
                    <a:bodyPr/>
                    <a:lstStyle/>
                    <a:p>
                      <a:endParaRPr lang="en-US" dirty="0" smtClean="0"/>
                    </a:p>
                    <a:p>
                      <a:r>
                        <a:rPr lang="en-US" dirty="0" smtClean="0"/>
                        <a:t>20</a:t>
                      </a:r>
                      <a:endParaRPr lang="en-US" dirty="0"/>
                    </a:p>
                  </a:txBody>
                  <a:tcPr/>
                </a:tc>
              </a:tr>
            </a:tbl>
          </a:graphicData>
        </a:graphic>
      </p:graphicFrame>
      <p:sp>
        <p:nvSpPr>
          <p:cNvPr id="6" name="Date Placeholder 5"/>
          <p:cNvSpPr>
            <a:spLocks noGrp="1"/>
          </p:cNvSpPr>
          <p:nvPr>
            <p:ph type="dt" sz="half" idx="10"/>
          </p:nvPr>
        </p:nvSpPr>
        <p:spPr/>
        <p:txBody>
          <a:bodyPr/>
          <a:lstStyle/>
          <a:p>
            <a:fld id="{5FF9630D-3935-4C89-890D-221AE8179E1B}" type="datetime3">
              <a:rPr lang="en-US" smtClean="0"/>
              <a:pPr/>
              <a:t>26 August 2016</a:t>
            </a:fld>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94</a:t>
            </a:fld>
            <a:endParaRPr lang="en-US"/>
          </a:p>
        </p:txBody>
      </p:sp>
      <p:sp>
        <p:nvSpPr>
          <p:cNvPr id="8" name="Footer Placeholder 7"/>
          <p:cNvSpPr>
            <a:spLocks noGrp="1"/>
          </p:cNvSpPr>
          <p:nvPr>
            <p:ph type="ftr" sz="quarter" idx="11"/>
          </p:nvPr>
        </p:nvSpPr>
        <p:spPr/>
        <p:txBody>
          <a:bodyPr/>
          <a:lstStyle/>
          <a:p>
            <a:r>
              <a:rPr lang="en-US" smtClean="0"/>
              <a:t>Prof.Bhusari, ACA Behavior School. M-9325595378</a:t>
            </a:r>
            <a:endParaRPr lang="en-US"/>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4638"/>
            <a:ext cx="8382000" cy="411162"/>
          </a:xfrm>
        </p:spPr>
        <p:txBody>
          <a:bodyPr>
            <a:noAutofit/>
          </a:bodyPr>
          <a:lstStyle/>
          <a:p>
            <a:r>
              <a:rPr lang="en-US" sz="2700" dirty="0" smtClean="0"/>
              <a:t>Calculation of regression coefficient and estimated values. </a:t>
            </a:r>
            <a:endParaRPr lang="en-US" sz="2700" dirty="0"/>
          </a:p>
        </p:txBody>
      </p:sp>
      <p:graphicFrame>
        <p:nvGraphicFramePr>
          <p:cNvPr id="4" name="Content Placeholder 3"/>
          <p:cNvGraphicFramePr>
            <a:graphicFrameLocks noGrp="1"/>
          </p:cNvGraphicFramePr>
          <p:nvPr>
            <p:ph idx="1"/>
          </p:nvPr>
        </p:nvGraphicFramePr>
        <p:xfrm>
          <a:off x="1219200" y="1447802"/>
          <a:ext cx="6781800" cy="4267196"/>
        </p:xfrm>
        <a:graphic>
          <a:graphicData uri="http://schemas.openxmlformats.org/drawingml/2006/table">
            <a:tbl>
              <a:tblPr firstRow="1" bandRow="1">
                <a:tableStyleId>{5C22544A-7EE6-4342-B048-85BDC9FD1C3A}</a:tableStyleId>
              </a:tblPr>
              <a:tblGrid>
                <a:gridCol w="1356360"/>
                <a:gridCol w="1356360"/>
                <a:gridCol w="1356360"/>
                <a:gridCol w="1356360"/>
                <a:gridCol w="1356360"/>
              </a:tblGrid>
              <a:tr h="550606">
                <a:tc>
                  <a:txBody>
                    <a:bodyPr/>
                    <a:lstStyle/>
                    <a:p>
                      <a:r>
                        <a:rPr lang="en-US" dirty="0" smtClean="0"/>
                        <a:t>E</a:t>
                      </a:r>
                      <a:endParaRPr lang="en-US" dirty="0"/>
                    </a:p>
                  </a:txBody>
                  <a:tcPr/>
                </a:tc>
                <a:tc>
                  <a:txBody>
                    <a:bodyPr/>
                    <a:lstStyle/>
                    <a:p>
                      <a:r>
                        <a:rPr lang="en-US" dirty="0" smtClean="0"/>
                        <a:t>Yrs </a:t>
                      </a:r>
                      <a:r>
                        <a:rPr lang="en-US" dirty="0" err="1" smtClean="0"/>
                        <a:t>srvs</a:t>
                      </a:r>
                      <a:r>
                        <a:rPr lang="en-US" dirty="0" smtClean="0"/>
                        <a:t>(X)</a:t>
                      </a:r>
                      <a:endParaRPr lang="en-US" dirty="0"/>
                    </a:p>
                  </a:txBody>
                  <a:tcPr/>
                </a:tc>
                <a:tc>
                  <a:txBody>
                    <a:bodyPr/>
                    <a:lstStyle/>
                    <a:p>
                      <a:r>
                        <a:rPr lang="en-US" dirty="0" smtClean="0"/>
                        <a:t>Salary(Y)</a:t>
                      </a:r>
                      <a:endParaRPr lang="en-US" dirty="0"/>
                    </a:p>
                  </a:txBody>
                  <a:tcPr/>
                </a:tc>
                <a:tc>
                  <a:txBody>
                    <a:bodyPr/>
                    <a:lstStyle/>
                    <a:p>
                      <a:r>
                        <a:rPr lang="en-US" dirty="0" smtClean="0"/>
                        <a:t>XY</a:t>
                      </a:r>
                      <a:endParaRPr lang="en-US" dirty="0"/>
                    </a:p>
                  </a:txBody>
                  <a:tcPr/>
                </a:tc>
                <a:tc>
                  <a:txBody>
                    <a:bodyPr/>
                    <a:lstStyle/>
                    <a:p>
                      <a:r>
                        <a:rPr lang="en-US" dirty="0" smtClean="0"/>
                        <a:t>X²</a:t>
                      </a:r>
                      <a:endParaRPr lang="en-US" dirty="0"/>
                    </a:p>
                  </a:txBody>
                  <a:tcPr/>
                </a:tc>
              </a:tr>
              <a:tr h="550606">
                <a:tc>
                  <a:txBody>
                    <a:bodyPr/>
                    <a:lstStyle/>
                    <a:p>
                      <a:r>
                        <a:rPr lang="en-US" dirty="0" smtClean="0"/>
                        <a:t>S</a:t>
                      </a:r>
                      <a:endParaRPr lang="en-US" dirty="0"/>
                    </a:p>
                  </a:txBody>
                  <a:tcPr/>
                </a:tc>
                <a:tc>
                  <a:txBody>
                    <a:bodyPr/>
                    <a:lstStyle/>
                    <a:p>
                      <a:r>
                        <a:rPr lang="en-US" dirty="0" smtClean="0"/>
                        <a:t>1</a:t>
                      </a:r>
                      <a:endParaRPr lang="en-US" dirty="0"/>
                    </a:p>
                  </a:txBody>
                  <a:tcPr/>
                </a:tc>
                <a:tc>
                  <a:txBody>
                    <a:bodyPr/>
                    <a:lstStyle/>
                    <a:p>
                      <a:r>
                        <a:rPr lang="en-US" dirty="0" smtClean="0"/>
                        <a:t>10</a:t>
                      </a:r>
                      <a:endParaRPr lang="en-US" dirty="0"/>
                    </a:p>
                  </a:txBody>
                  <a:tcPr/>
                </a:tc>
                <a:tc>
                  <a:txBody>
                    <a:bodyPr/>
                    <a:lstStyle/>
                    <a:p>
                      <a:r>
                        <a:rPr lang="en-US" dirty="0" smtClean="0"/>
                        <a:t> 10</a:t>
                      </a:r>
                      <a:endParaRPr lang="en-US" dirty="0"/>
                    </a:p>
                  </a:txBody>
                  <a:tcPr/>
                </a:tc>
                <a:tc>
                  <a:txBody>
                    <a:bodyPr/>
                    <a:lstStyle/>
                    <a:p>
                      <a:r>
                        <a:rPr lang="en-US" dirty="0" smtClean="0"/>
                        <a:t>1</a:t>
                      </a:r>
                      <a:endParaRPr lang="en-US" dirty="0"/>
                    </a:p>
                  </a:txBody>
                  <a:tcPr/>
                </a:tc>
              </a:tr>
              <a:tr h="550606">
                <a:tc>
                  <a:txBody>
                    <a:bodyPr/>
                    <a:lstStyle/>
                    <a:p>
                      <a:r>
                        <a:rPr lang="en-US" dirty="0" smtClean="0"/>
                        <a:t>R</a:t>
                      </a:r>
                      <a:endParaRPr lang="en-US" dirty="0"/>
                    </a:p>
                  </a:txBody>
                  <a:tcPr/>
                </a:tc>
                <a:tc>
                  <a:txBody>
                    <a:bodyPr/>
                    <a:lstStyle/>
                    <a:p>
                      <a:r>
                        <a:rPr lang="en-US" dirty="0" smtClean="0"/>
                        <a:t>4</a:t>
                      </a:r>
                      <a:endParaRPr lang="en-US" dirty="0"/>
                    </a:p>
                  </a:txBody>
                  <a:tcPr/>
                </a:tc>
                <a:tc>
                  <a:txBody>
                    <a:bodyPr/>
                    <a:lstStyle/>
                    <a:p>
                      <a:r>
                        <a:rPr lang="en-US" dirty="0" smtClean="0"/>
                        <a:t>15</a:t>
                      </a:r>
                      <a:endParaRPr lang="en-US" dirty="0"/>
                    </a:p>
                  </a:txBody>
                  <a:tcPr/>
                </a:tc>
                <a:tc>
                  <a:txBody>
                    <a:bodyPr/>
                    <a:lstStyle/>
                    <a:p>
                      <a:r>
                        <a:rPr lang="en-US" dirty="0" smtClean="0"/>
                        <a:t> 60</a:t>
                      </a:r>
                      <a:endParaRPr lang="en-US" dirty="0"/>
                    </a:p>
                  </a:txBody>
                  <a:tcPr/>
                </a:tc>
                <a:tc>
                  <a:txBody>
                    <a:bodyPr/>
                    <a:lstStyle/>
                    <a:p>
                      <a:r>
                        <a:rPr lang="en-US" dirty="0" smtClean="0"/>
                        <a:t>16</a:t>
                      </a:r>
                      <a:endParaRPr lang="en-US" dirty="0"/>
                    </a:p>
                  </a:txBody>
                  <a:tcPr/>
                </a:tc>
              </a:tr>
              <a:tr h="550606">
                <a:tc>
                  <a:txBody>
                    <a:bodyPr/>
                    <a:lstStyle/>
                    <a:p>
                      <a:r>
                        <a:rPr lang="en-US" dirty="0" smtClean="0"/>
                        <a:t>M</a:t>
                      </a:r>
                      <a:endParaRPr lang="en-US" dirty="0"/>
                    </a:p>
                  </a:txBody>
                  <a:tcPr/>
                </a:tc>
                <a:tc>
                  <a:txBody>
                    <a:bodyPr/>
                    <a:lstStyle/>
                    <a:p>
                      <a:r>
                        <a:rPr lang="en-US" dirty="0" smtClean="0"/>
                        <a:t>3</a:t>
                      </a:r>
                      <a:endParaRPr lang="en-US" dirty="0"/>
                    </a:p>
                  </a:txBody>
                  <a:tcPr/>
                </a:tc>
                <a:tc>
                  <a:txBody>
                    <a:bodyPr/>
                    <a:lstStyle/>
                    <a:p>
                      <a:r>
                        <a:rPr lang="en-US" dirty="0" smtClean="0"/>
                        <a:t>13</a:t>
                      </a:r>
                      <a:endParaRPr lang="en-US" dirty="0"/>
                    </a:p>
                  </a:txBody>
                  <a:tcPr/>
                </a:tc>
                <a:tc>
                  <a:txBody>
                    <a:bodyPr/>
                    <a:lstStyle/>
                    <a:p>
                      <a:r>
                        <a:rPr lang="en-US" dirty="0" smtClean="0"/>
                        <a:t> 39</a:t>
                      </a:r>
                      <a:endParaRPr lang="en-US" dirty="0"/>
                    </a:p>
                  </a:txBody>
                  <a:tcPr/>
                </a:tc>
                <a:tc>
                  <a:txBody>
                    <a:bodyPr/>
                    <a:lstStyle/>
                    <a:p>
                      <a:r>
                        <a:rPr lang="en-US" dirty="0" smtClean="0"/>
                        <a:t>9</a:t>
                      </a:r>
                      <a:endParaRPr lang="en-US" dirty="0"/>
                    </a:p>
                  </a:txBody>
                  <a:tcPr/>
                </a:tc>
              </a:tr>
              <a:tr h="550606">
                <a:tc>
                  <a:txBody>
                    <a:bodyPr/>
                    <a:lstStyle/>
                    <a:p>
                      <a:r>
                        <a:rPr lang="en-US" dirty="0" smtClean="0"/>
                        <a:t>A</a:t>
                      </a:r>
                      <a:endParaRPr lang="en-US" dirty="0"/>
                    </a:p>
                  </a:txBody>
                  <a:tcPr/>
                </a:tc>
                <a:tc>
                  <a:txBody>
                    <a:bodyPr/>
                    <a:lstStyle/>
                    <a:p>
                      <a:r>
                        <a:rPr lang="en-US" dirty="0" smtClean="0"/>
                        <a:t>2</a:t>
                      </a:r>
                      <a:endParaRPr lang="en-US" dirty="0"/>
                    </a:p>
                  </a:txBody>
                  <a:tcPr/>
                </a:tc>
                <a:tc>
                  <a:txBody>
                    <a:bodyPr/>
                    <a:lstStyle/>
                    <a:p>
                      <a:r>
                        <a:rPr lang="en-US" dirty="0" smtClean="0"/>
                        <a:t>12</a:t>
                      </a:r>
                      <a:endParaRPr lang="en-US" dirty="0"/>
                    </a:p>
                  </a:txBody>
                  <a:tcPr/>
                </a:tc>
                <a:tc>
                  <a:txBody>
                    <a:bodyPr/>
                    <a:lstStyle/>
                    <a:p>
                      <a:r>
                        <a:rPr lang="en-US" dirty="0" smtClean="0"/>
                        <a:t> 24</a:t>
                      </a:r>
                      <a:endParaRPr lang="en-US" dirty="0"/>
                    </a:p>
                  </a:txBody>
                  <a:tcPr/>
                </a:tc>
                <a:tc>
                  <a:txBody>
                    <a:bodyPr/>
                    <a:lstStyle/>
                    <a:p>
                      <a:r>
                        <a:rPr lang="en-US" dirty="0" smtClean="0"/>
                        <a:t>4</a:t>
                      </a:r>
                      <a:endParaRPr lang="en-US" dirty="0"/>
                    </a:p>
                  </a:txBody>
                  <a:tcPr/>
                </a:tc>
              </a:tr>
              <a:tr h="550606">
                <a:tc>
                  <a:txBody>
                    <a:bodyPr/>
                    <a:lstStyle/>
                    <a:p>
                      <a:r>
                        <a:rPr lang="en-US" dirty="0" smtClean="0"/>
                        <a:t>L</a:t>
                      </a:r>
                      <a:endParaRPr lang="en-US" dirty="0"/>
                    </a:p>
                  </a:txBody>
                  <a:tcPr/>
                </a:tc>
                <a:tc>
                  <a:txBody>
                    <a:bodyPr/>
                    <a:lstStyle/>
                    <a:p>
                      <a:r>
                        <a:rPr lang="en-US" dirty="0" smtClean="0"/>
                        <a:t>5</a:t>
                      </a:r>
                      <a:endParaRPr lang="en-US" dirty="0"/>
                    </a:p>
                  </a:txBody>
                  <a:tcPr/>
                </a:tc>
                <a:tc>
                  <a:txBody>
                    <a:bodyPr/>
                    <a:lstStyle/>
                    <a:p>
                      <a:r>
                        <a:rPr lang="en-US" dirty="0" smtClean="0"/>
                        <a:t>20</a:t>
                      </a:r>
                      <a:endParaRPr lang="en-US" dirty="0"/>
                    </a:p>
                  </a:txBody>
                  <a:tcPr/>
                </a:tc>
                <a:tc>
                  <a:txBody>
                    <a:bodyPr/>
                    <a:lstStyle/>
                    <a:p>
                      <a:r>
                        <a:rPr lang="en-US" dirty="0" smtClean="0"/>
                        <a:t>100</a:t>
                      </a:r>
                      <a:endParaRPr lang="en-US" dirty="0"/>
                    </a:p>
                  </a:txBody>
                  <a:tcPr/>
                </a:tc>
                <a:tc>
                  <a:txBody>
                    <a:bodyPr/>
                    <a:lstStyle/>
                    <a:p>
                      <a:r>
                        <a:rPr lang="en-US" dirty="0" smtClean="0"/>
                        <a:t>25</a:t>
                      </a:r>
                      <a:endParaRPr lang="en-US" dirty="0"/>
                    </a:p>
                  </a:txBody>
                  <a:tcPr/>
                </a:tc>
              </a:tr>
              <a:tr h="963560">
                <a:tc>
                  <a:txBody>
                    <a:bodyPr/>
                    <a:lstStyle/>
                    <a:p>
                      <a:r>
                        <a:rPr lang="en-US" b="1" i="1" u="none" dirty="0" smtClean="0"/>
                        <a:t>n=5</a:t>
                      </a:r>
                      <a:endParaRPr lang="en-US" b="1" i="1" u="none" dirty="0"/>
                    </a:p>
                  </a:txBody>
                  <a:tcPr/>
                </a:tc>
                <a:tc>
                  <a:txBody>
                    <a:bodyPr/>
                    <a:lstStyle/>
                    <a:p>
                      <a:r>
                        <a:rPr lang="en-US" b="1" i="1" u="none" dirty="0" smtClean="0"/>
                        <a:t>∑15, Mean=3</a:t>
                      </a:r>
                      <a:endParaRPr lang="en-US" b="1" i="1" u="none" dirty="0"/>
                    </a:p>
                  </a:txBody>
                  <a:tcPr/>
                </a:tc>
                <a:tc>
                  <a:txBody>
                    <a:bodyPr/>
                    <a:lstStyle/>
                    <a:p>
                      <a:r>
                        <a:rPr lang="en-US" b="1" i="1" u="none" dirty="0" smtClean="0"/>
                        <a:t>∑70, Mean=14</a:t>
                      </a:r>
                      <a:endParaRPr lang="en-US" b="1" i="1" u="none" dirty="0"/>
                    </a:p>
                  </a:txBody>
                  <a:tcPr/>
                </a:tc>
                <a:tc>
                  <a:txBody>
                    <a:bodyPr/>
                    <a:lstStyle/>
                    <a:p>
                      <a:r>
                        <a:rPr lang="en-US" b="1" i="1" u="none" dirty="0" smtClean="0"/>
                        <a:t>∑233</a:t>
                      </a:r>
                      <a:endParaRPr lang="en-US" b="1" i="1" u="none" dirty="0"/>
                    </a:p>
                  </a:txBody>
                  <a:tcPr/>
                </a:tc>
                <a:tc>
                  <a:txBody>
                    <a:bodyPr/>
                    <a:lstStyle/>
                    <a:p>
                      <a:r>
                        <a:rPr lang="en-US" b="1" i="1" u="none" dirty="0" smtClean="0"/>
                        <a:t>∑55</a:t>
                      </a:r>
                    </a:p>
                    <a:p>
                      <a:endParaRPr lang="en-US" b="1" i="1" u="none" dirty="0"/>
                    </a:p>
                  </a:txBody>
                  <a:tcPr/>
                </a:tc>
              </a:tr>
            </a:tbl>
          </a:graphicData>
        </a:graphic>
      </p:graphicFrame>
      <p:sp>
        <p:nvSpPr>
          <p:cNvPr id="5" name="Date Placeholder 4"/>
          <p:cNvSpPr>
            <a:spLocks noGrp="1"/>
          </p:cNvSpPr>
          <p:nvPr>
            <p:ph type="dt" sz="half" idx="10"/>
          </p:nvPr>
        </p:nvSpPr>
        <p:spPr/>
        <p:txBody>
          <a:bodyPr/>
          <a:lstStyle/>
          <a:p>
            <a:fld id="{058B64DF-8E8C-4853-A38A-27173D538094}" type="datetime3">
              <a:rPr lang="en-US" smtClean="0"/>
              <a:pPr/>
              <a:t>26 August 2016</a:t>
            </a:fld>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95</a:t>
            </a:fld>
            <a:endParaRPr lang="en-US"/>
          </a:p>
        </p:txBody>
      </p:sp>
      <p:sp>
        <p:nvSpPr>
          <p:cNvPr id="7" name="Footer Placeholder 6"/>
          <p:cNvSpPr>
            <a:spLocks noGrp="1"/>
          </p:cNvSpPr>
          <p:nvPr>
            <p:ph type="ftr" sz="quarter" idx="11"/>
          </p:nvPr>
        </p:nvSpPr>
        <p:spPr/>
        <p:txBody>
          <a:bodyPr/>
          <a:lstStyle/>
          <a:p>
            <a:r>
              <a:rPr lang="en-US" smtClean="0"/>
              <a:t>Prof.Bhusari, ACA Behavior School. M-9325595378</a:t>
            </a:r>
            <a:endParaRPr lang="en-US"/>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763000" cy="6049962"/>
          </a:xfrm>
        </p:spPr>
        <p:txBody>
          <a:bodyPr>
            <a:normAutofit fontScale="90000"/>
          </a:bodyPr>
          <a:lstStyle/>
          <a:p>
            <a:pPr algn="l"/>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700" dirty="0" smtClean="0"/>
              <a:t>Step 1: b =∑XY – n*multiplication of </a:t>
            </a:r>
            <a:r>
              <a:rPr lang="en-US" sz="2700" dirty="0" smtClean="0">
                <a:solidFill>
                  <a:srgbClr val="FF0000"/>
                </a:solidFill>
              </a:rPr>
              <a:t>mean</a:t>
            </a:r>
            <a:r>
              <a:rPr lang="en-US" sz="2700" dirty="0" smtClean="0"/>
              <a:t> of X and Y </a:t>
            </a:r>
            <a:r>
              <a:rPr lang="en-US" sz="2700" dirty="0" smtClean="0">
                <a:solidFill>
                  <a:srgbClr val="FF0000"/>
                </a:solidFill>
              </a:rPr>
              <a:t>/</a:t>
            </a:r>
            <a:r>
              <a:rPr lang="en-US" sz="2700" dirty="0" smtClean="0"/>
              <a:t> ∑X²- n*square of mean of X </a:t>
            </a:r>
            <a:br>
              <a:rPr lang="en-US" sz="2700" dirty="0" smtClean="0"/>
            </a:br>
            <a:r>
              <a:rPr lang="en-US" sz="2700" dirty="0" smtClean="0"/>
              <a:t> Step 2:  a = mean of Y – b* mean of X  </a:t>
            </a:r>
            <a:br>
              <a:rPr lang="en-US" sz="2700" dirty="0" smtClean="0"/>
            </a:br>
            <a:r>
              <a:rPr lang="en-US" sz="2700" dirty="0" smtClean="0"/>
              <a:t>Step 3: Y = a + </a:t>
            </a:r>
            <a:r>
              <a:rPr lang="en-US" sz="2700" dirty="0" err="1" smtClean="0"/>
              <a:t>bX</a:t>
            </a:r>
            <a:r>
              <a:rPr lang="en-US" sz="2700" dirty="0" smtClean="0"/>
              <a:t>	Here Ys are estimated values. </a:t>
            </a:r>
            <a:br>
              <a:rPr lang="en-US" sz="2700" dirty="0" smtClean="0"/>
            </a:br>
            <a:r>
              <a:rPr lang="en-US" sz="2700" dirty="0" smtClean="0"/>
              <a:t/>
            </a:r>
            <a:br>
              <a:rPr lang="en-US" sz="2700" dirty="0" smtClean="0"/>
            </a:br>
            <a:r>
              <a:rPr lang="en-US" sz="2700" dirty="0" smtClean="0"/>
              <a:t>As per above steps, we will put values obtained in previous ppt.</a:t>
            </a:r>
            <a:br>
              <a:rPr lang="en-US" sz="2700" dirty="0" smtClean="0"/>
            </a:br>
            <a:r>
              <a:rPr lang="en-US" sz="2700" dirty="0" smtClean="0"/>
              <a:t>	</a:t>
            </a:r>
            <a:r>
              <a:rPr lang="en-US" sz="2600" b="1" dirty="0" smtClean="0"/>
              <a:t>b </a:t>
            </a:r>
            <a:r>
              <a:rPr lang="en-US" sz="2600" dirty="0" smtClean="0"/>
              <a:t>= 233 – (5*3*14)</a:t>
            </a:r>
            <a:r>
              <a:rPr lang="en-US" sz="2600" dirty="0" smtClean="0">
                <a:solidFill>
                  <a:srgbClr val="FF0000"/>
                </a:solidFill>
              </a:rPr>
              <a:t> /</a:t>
            </a:r>
            <a:r>
              <a:rPr lang="en-US" sz="2600" dirty="0" smtClean="0"/>
              <a:t>55 – 5* 3² = 233-210 </a:t>
            </a:r>
            <a:r>
              <a:rPr lang="en-US" sz="2600" dirty="0" smtClean="0">
                <a:solidFill>
                  <a:srgbClr val="FF0000"/>
                </a:solidFill>
              </a:rPr>
              <a:t>/ </a:t>
            </a:r>
            <a:r>
              <a:rPr lang="en-US" sz="2600" dirty="0" smtClean="0"/>
              <a:t>55-45 =23 / 10 = </a:t>
            </a:r>
            <a:r>
              <a:rPr lang="en-US" sz="2600" b="1" dirty="0" smtClean="0"/>
              <a:t>2.3</a:t>
            </a:r>
            <a:r>
              <a:rPr lang="en-US" sz="2700" b="1" dirty="0" smtClean="0"/>
              <a:t/>
            </a:r>
            <a:br>
              <a:rPr lang="en-US" sz="2700" b="1" dirty="0" smtClean="0"/>
            </a:br>
            <a:r>
              <a:rPr lang="en-US" sz="2700" b="1" dirty="0" smtClean="0"/>
              <a:t>	    = 2.3</a:t>
            </a:r>
            <a:br>
              <a:rPr lang="en-US" sz="2700" b="1" dirty="0" smtClean="0"/>
            </a:br>
            <a:r>
              <a:rPr lang="en-US" sz="2700" b="1" dirty="0" smtClean="0"/>
              <a:t>	a = </a:t>
            </a:r>
            <a:r>
              <a:rPr lang="en-US" sz="2700" dirty="0" smtClean="0"/>
              <a:t>mean of Y – b *mean of X = 14 – (2.3*3) = 7.10</a:t>
            </a:r>
            <a:br>
              <a:rPr lang="en-US" sz="2700" dirty="0" smtClean="0"/>
            </a:br>
            <a:r>
              <a:rPr lang="en-US" sz="2700" dirty="0" smtClean="0"/>
              <a:t>We have values of </a:t>
            </a:r>
            <a:r>
              <a:rPr lang="en-US" sz="2700" b="1" dirty="0" smtClean="0"/>
              <a:t>a</a:t>
            </a:r>
            <a:r>
              <a:rPr lang="en-US" sz="2700" dirty="0" smtClean="0"/>
              <a:t> and</a:t>
            </a:r>
            <a:r>
              <a:rPr lang="en-US" sz="2700" b="1" dirty="0" smtClean="0"/>
              <a:t> b, </a:t>
            </a:r>
            <a:r>
              <a:rPr lang="en-US" sz="2700" dirty="0" smtClean="0"/>
              <a:t>put it into equation of line to get estimated values for salary of LALA after five years and AKRAM after 2 years. </a:t>
            </a:r>
            <a:br>
              <a:rPr lang="en-US" sz="2700" dirty="0" smtClean="0"/>
            </a:br>
            <a:r>
              <a:rPr lang="en-US" sz="2700" dirty="0" smtClean="0"/>
              <a:t>	</a:t>
            </a:r>
            <a:r>
              <a:rPr lang="en-US" sz="2700" b="1" dirty="0" smtClean="0"/>
              <a:t>Y₅</a:t>
            </a:r>
            <a:r>
              <a:rPr lang="en-US" sz="2700" dirty="0" smtClean="0"/>
              <a:t> = a +b X = 7.1 + (2.3 * 5) = 18.6 ≈ Rs.18,600/-</a:t>
            </a:r>
            <a:br>
              <a:rPr lang="en-US" sz="2700" dirty="0" smtClean="0"/>
            </a:br>
            <a:r>
              <a:rPr lang="en-US" sz="2700" dirty="0" smtClean="0"/>
              <a:t>		</a:t>
            </a:r>
            <a:r>
              <a:rPr lang="en-US" sz="2700" b="1" dirty="0" smtClean="0"/>
              <a:t>Mr.  LALA is overpaid after five years.</a:t>
            </a:r>
            <a:br>
              <a:rPr lang="en-US" sz="2700" b="1" dirty="0" smtClean="0"/>
            </a:br>
            <a:r>
              <a:rPr lang="en-US" sz="2700" b="1" dirty="0" smtClean="0"/>
              <a:t>	Y₂ = </a:t>
            </a:r>
            <a:r>
              <a:rPr lang="en-US" sz="2700" dirty="0" smtClean="0"/>
              <a:t>a +b X = 7.1 + (2.3 * 2) = 11.7 ≈ Rs.11,700/- </a:t>
            </a:r>
            <a:br>
              <a:rPr lang="en-US" sz="2700" dirty="0" smtClean="0"/>
            </a:br>
            <a:r>
              <a:rPr lang="en-US" sz="2700" dirty="0" smtClean="0"/>
              <a:t>		</a:t>
            </a:r>
            <a:r>
              <a:rPr lang="en-US" sz="2700" b="1" dirty="0" smtClean="0"/>
              <a:t>Mr. AKRAM is underpaid after five years.</a:t>
            </a:r>
            <a:br>
              <a:rPr lang="en-US" sz="2700" b="1" dirty="0" smtClean="0"/>
            </a:br>
            <a:r>
              <a:rPr lang="en-US" sz="2400" b="1" dirty="0" smtClean="0"/>
              <a:t/>
            </a:r>
            <a:br>
              <a:rPr lang="en-US" sz="2400" b="1" dirty="0" smtClean="0"/>
            </a:br>
            <a:r>
              <a:rPr lang="en-US" dirty="0" smtClean="0"/>
              <a:t/>
            </a:r>
            <a:br>
              <a:rPr lang="en-US" dirty="0" smtClean="0"/>
            </a:br>
            <a:endParaRPr lang="en-US" dirty="0"/>
          </a:p>
        </p:txBody>
      </p:sp>
      <p:sp>
        <p:nvSpPr>
          <p:cNvPr id="3" name="Date Placeholder 2"/>
          <p:cNvSpPr>
            <a:spLocks noGrp="1"/>
          </p:cNvSpPr>
          <p:nvPr>
            <p:ph type="dt" sz="half" idx="10"/>
          </p:nvPr>
        </p:nvSpPr>
        <p:spPr/>
        <p:txBody>
          <a:bodyPr/>
          <a:lstStyle/>
          <a:p>
            <a:fld id="{0F48BF80-B572-462E-B7DE-6994E0FB2511}" type="datetime3">
              <a:rPr lang="en-US" smtClean="0"/>
              <a:pPr/>
              <a:t>26 August 2016</a:t>
            </a:fld>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96</a:t>
            </a:fld>
            <a:endParaRPr lang="en-US"/>
          </a:p>
        </p:txBody>
      </p:sp>
      <p:sp>
        <p:nvSpPr>
          <p:cNvPr id="5" name="Footer Placeholder 4"/>
          <p:cNvSpPr>
            <a:spLocks noGrp="1"/>
          </p:cNvSpPr>
          <p:nvPr>
            <p:ph type="ftr" sz="quarter" idx="11"/>
          </p:nvPr>
        </p:nvSpPr>
        <p:spPr/>
        <p:txBody>
          <a:bodyPr/>
          <a:lstStyle/>
          <a:p>
            <a:r>
              <a:rPr lang="en-US" smtClean="0"/>
              <a:t>Prof.Bhusari, ACA Behavior School. M-9325595378</a:t>
            </a:r>
            <a:endParaRPr lang="en-US"/>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26162"/>
          </a:xfrm>
        </p:spPr>
        <p:txBody>
          <a:bodyPr/>
          <a:lstStyle/>
          <a:p>
            <a:r>
              <a:rPr lang="en-US" dirty="0" smtClean="0"/>
              <a:t>THANK YOU </a:t>
            </a:r>
            <a:br>
              <a:rPr lang="en-US" dirty="0" smtClean="0"/>
            </a:br>
            <a:r>
              <a:rPr lang="en-US" dirty="0" smtClean="0"/>
              <a:t/>
            </a:r>
            <a:br>
              <a:rPr lang="en-US" dirty="0" smtClean="0"/>
            </a:br>
            <a:r>
              <a:rPr lang="en-US" dirty="0" smtClean="0">
                <a:hlinkClick r:id="rId2" action="ppaction://hlinkfile"/>
              </a:rPr>
              <a:t>AND </a:t>
            </a:r>
            <a:r>
              <a:rPr lang="en-US" dirty="0" smtClean="0"/>
              <a:t/>
            </a:r>
            <a:br>
              <a:rPr lang="en-US" dirty="0" smtClean="0"/>
            </a:br>
            <a:r>
              <a:rPr lang="en-US" dirty="0" smtClean="0"/>
              <a:t/>
            </a:r>
            <a:br>
              <a:rPr lang="en-US" dirty="0" smtClean="0"/>
            </a:br>
            <a:r>
              <a:rPr lang="en-US" sz="4000" dirty="0" smtClean="0"/>
              <a:t>WELCOME TO ACA BEHAVIOR SCHOOL FOR FURTHER LEARNING</a:t>
            </a:r>
            <a:endParaRPr lang="en-US" sz="4000"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97</a:t>
            </a:fld>
            <a:endParaRPr lang="en-US"/>
          </a:p>
        </p:txBody>
      </p:sp>
      <p:sp>
        <p:nvSpPr>
          <p:cNvPr id="4" name="Date Placeholder 3"/>
          <p:cNvSpPr>
            <a:spLocks noGrp="1"/>
          </p:cNvSpPr>
          <p:nvPr>
            <p:ph type="dt" sz="half" idx="10"/>
          </p:nvPr>
        </p:nvSpPr>
        <p:spPr/>
        <p:txBody>
          <a:bodyPr/>
          <a:lstStyle/>
          <a:p>
            <a:fld id="{F1C7D327-E46F-4EAE-A10A-74D4607CB73B}" type="datetime3">
              <a:rPr lang="en-US" smtClean="0"/>
              <a:pPr/>
              <a:t>26 August 2016</a:t>
            </a:fld>
            <a:endParaRPr lang="en-US"/>
          </a:p>
        </p:txBody>
      </p:sp>
      <p:sp>
        <p:nvSpPr>
          <p:cNvPr id="6" name="Footer Placeholder 5"/>
          <p:cNvSpPr>
            <a:spLocks noGrp="1"/>
          </p:cNvSpPr>
          <p:nvPr>
            <p:ph type="ftr" sz="quarter" idx="11"/>
          </p:nvPr>
        </p:nvSpPr>
        <p:spPr/>
        <p:txBody>
          <a:bodyPr/>
          <a:lstStyle/>
          <a:p>
            <a:r>
              <a:rPr lang="en-US" smtClean="0"/>
              <a:t>Prof.Bhusari, ACA Behavior School. M-9325595378</a:t>
            </a:r>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8593</TotalTime>
  <Words>4681</Words>
  <Application>Microsoft Office PowerPoint</Application>
  <PresentationFormat>On-screen Show (4:3)</PresentationFormat>
  <Paragraphs>1379</Paragraphs>
  <Slides>97</Slides>
  <Notes>12</Notes>
  <HiddenSlides>0</HiddenSlides>
  <MMClips>0</MMClips>
  <ScaleCrop>false</ScaleCrop>
  <HeadingPairs>
    <vt:vector size="4" baseType="variant">
      <vt:variant>
        <vt:lpstr>Theme</vt:lpstr>
      </vt:variant>
      <vt:variant>
        <vt:i4>1</vt:i4>
      </vt:variant>
      <vt:variant>
        <vt:lpstr>Slide Titles</vt:lpstr>
      </vt:variant>
      <vt:variant>
        <vt:i4>97</vt:i4>
      </vt:variant>
    </vt:vector>
  </HeadingPairs>
  <TitlesOfParts>
    <vt:vector size="98" baseType="lpstr">
      <vt:lpstr>Office Theme</vt:lpstr>
      <vt:lpstr>What is Numerical Ability?</vt:lpstr>
      <vt:lpstr>Numerical Computation </vt:lpstr>
      <vt:lpstr> Percentage  Computation</vt:lpstr>
      <vt:lpstr> Percentage  Computation</vt:lpstr>
      <vt:lpstr>Percentage Cognition</vt:lpstr>
      <vt:lpstr>Percentage Cognition</vt:lpstr>
      <vt:lpstr>Percentage Estimation &amp; Interpretation</vt:lpstr>
      <vt:lpstr>Percentage Estimation &amp; Interpretation</vt:lpstr>
      <vt:lpstr>Slide 9</vt:lpstr>
      <vt:lpstr>Percentage Reasoning</vt:lpstr>
      <vt:lpstr>Slide 11</vt:lpstr>
      <vt:lpstr>Understand Terminology</vt:lpstr>
      <vt:lpstr>Understand Terminology</vt:lpstr>
      <vt:lpstr>Slide 14</vt:lpstr>
      <vt:lpstr>Understand Terminology</vt:lpstr>
      <vt:lpstr>Slide 16</vt:lpstr>
      <vt:lpstr>Understand Terminology</vt:lpstr>
      <vt:lpstr>Practice - Gain &amp; Loss - Computation</vt:lpstr>
      <vt:lpstr>Slide 19</vt:lpstr>
      <vt:lpstr>Practice – Gain &amp; Loss - Interpretation</vt:lpstr>
      <vt:lpstr>Practice – Gain &amp; Loss - Cognition</vt:lpstr>
      <vt:lpstr> Gain &amp; Loss - Reasoning</vt:lpstr>
      <vt:lpstr>Slide 23</vt:lpstr>
      <vt:lpstr>Slide 24</vt:lpstr>
      <vt:lpstr>THANK YOU   AND   WELCOME TO ACA BEHAVIOR SCHOOL FOR FURTHER LEARNING</vt:lpstr>
      <vt:lpstr>Numerical Ability</vt:lpstr>
      <vt:lpstr>Rules – Ratio </vt:lpstr>
      <vt:lpstr>Rules – Ratio </vt:lpstr>
      <vt:lpstr>Slide 29</vt:lpstr>
      <vt:lpstr>Practice - Ratio and Proportion </vt:lpstr>
      <vt:lpstr>Practice - Ratio and Proportion</vt:lpstr>
      <vt:lpstr>Practice - Ratio and Proportion</vt:lpstr>
      <vt:lpstr>Practice - Ratio and Proportion</vt:lpstr>
      <vt:lpstr>Rate: Speed, Distance  &amp; Time</vt:lpstr>
      <vt:lpstr>Rate: Speed, Distance  &amp; Time</vt:lpstr>
      <vt:lpstr>Ratio and Proportion-Distance Speed &amp; Time</vt:lpstr>
      <vt:lpstr> Logical Questions - Distance Speed &amp; Time</vt:lpstr>
      <vt:lpstr>Logical Questions - Distance Speed &amp; Time</vt:lpstr>
      <vt:lpstr> Logical Reasoning - Distance Speed &amp; Time</vt:lpstr>
      <vt:lpstr>Logical Reasoning - Distance Speed &amp; Time</vt:lpstr>
      <vt:lpstr>Examples – Fraction and Decimals</vt:lpstr>
      <vt:lpstr>Examples – Fractions and Decimals</vt:lpstr>
      <vt:lpstr>Examples – Fractions and Decimals</vt:lpstr>
      <vt:lpstr>Examples – Fraction and Decimal</vt:lpstr>
      <vt:lpstr>Examples – Fraction and Decimal</vt:lpstr>
      <vt:lpstr>Practice Questions - Fraction and Decimals</vt:lpstr>
      <vt:lpstr>THANK YOU   AND   WELCOME TO ACA BEHAVIOR SCHOOL FOR FURTHER LEARNING</vt:lpstr>
      <vt:lpstr>Numerical Ability</vt:lpstr>
      <vt:lpstr>HCF &amp; LCM - Rules</vt:lpstr>
      <vt:lpstr>HCF &amp; LCM - Rules</vt:lpstr>
      <vt:lpstr>HCF &amp; LCM</vt:lpstr>
      <vt:lpstr>Logical Questions - HCF &amp; LCM</vt:lpstr>
      <vt:lpstr>THANK YOU   AND   WELCOME TO ACA BEHAVIOR SCHOOL FOR FURTHER LEARNING</vt:lpstr>
      <vt:lpstr>Numerical Ability</vt:lpstr>
      <vt:lpstr>Permutation &amp; Combinations -Rules</vt:lpstr>
      <vt:lpstr>Permutation &amp; Combinations </vt:lpstr>
      <vt:lpstr>Practice Question – Permutation &amp; Combination </vt:lpstr>
      <vt:lpstr>Permutation &amp; Combinations </vt:lpstr>
      <vt:lpstr>Permutation &amp; Combinations </vt:lpstr>
      <vt:lpstr>Permutation &amp; Combinations </vt:lpstr>
      <vt:lpstr>THANK YOU   AND   WELCOME TO ACA BEHAVIOR SCHOOL FOR FURTHER LEARNING</vt:lpstr>
      <vt:lpstr>Numerical Ability</vt:lpstr>
      <vt:lpstr>Averages </vt:lpstr>
      <vt:lpstr>Type </vt:lpstr>
      <vt:lpstr> Positional Averages  Median -Median is 50th percentile value bellow which 50% of sample value falls. It is middle and positional value.  Mode - Mode is defined as the value of the variable which occurs most frequently in the data set.   </vt:lpstr>
      <vt:lpstr>Arithmetic Mean – Ungrouped data</vt:lpstr>
      <vt:lpstr>Arithmetic Mean – Group data</vt:lpstr>
      <vt:lpstr>     Example: Calculate the mean of the distribution of weights of 150 students from the data give bellow Weight (kg): 30-40 40-50 50-60 60-70 70-80 80-90 90-100 Frequency  :     17      38     45         28         14          6          2        </vt:lpstr>
      <vt:lpstr>Weighted Mean</vt:lpstr>
      <vt:lpstr>Practice Questions</vt:lpstr>
      <vt:lpstr>Practice Questions</vt:lpstr>
      <vt:lpstr>Practice Questions</vt:lpstr>
      <vt:lpstr>THANK YOU   AND   WELCOME TO ACA BEHAVIOR SCHOOL FOR FURTHER LEARNING</vt:lpstr>
      <vt:lpstr>Numerical Ability</vt:lpstr>
      <vt:lpstr>The Median</vt:lpstr>
      <vt:lpstr>     Example: Calculate the median of the distribution of weights of 150 students from the data give bellow Weight (kg): 30-40 40-50 50-60 60-70 70-80 80-90 90-100 Frequency  :     17      38     45         28         14          6          2        </vt:lpstr>
      <vt:lpstr>Mode</vt:lpstr>
      <vt:lpstr>     Example: Calculate the mode of the distribution of weights of 150 students from the data give bellow Weight (kg): 30-40 40-50 50-60 60-70 70-80 80-90 90-100 Frequency  :     17      38     45         28         14          6          2        </vt:lpstr>
      <vt:lpstr>Slide 79</vt:lpstr>
      <vt:lpstr>THANK YOU   AND   WELCOME TO ACA BEHAVIOR SCHOOL FOR FURTHER LEARNING</vt:lpstr>
      <vt:lpstr>Numerical Ability</vt:lpstr>
      <vt:lpstr>BIVARIATE DISTRIBUTION</vt:lpstr>
      <vt:lpstr>    We will take examples of Bivariate distribution: 1. Age and height from birth till adolescence.      Age: 1,2,3,4,5,6,7,8,9,10,11,12,13,14,15,16 years Height: 2,2.3,2.6,2.9, 3,3.1,3.3,3.4,3.6,3.8,4,4.6,4.9,5,5.2,5.3,5.4 ft 2. Series of marks obtained by 30 students in  marketing  and finance.  3. Revenue generation and promotion expenditure  of  the firm, year on year.  4.Increase in price of a commodity and decrease in demand of  the commodity.  5. Variation in the ranking of contestant  when ranked by two  judges.  Contestant are RAKESH, DOLLY, LATA, ASHA, &amp; Govinda   1st Judge – 1,2,3,4,5   Read as R D L A G  2nd Judge – 1,2,3,5,4 Read as R D L G A  </vt:lpstr>
      <vt:lpstr>Correlation </vt:lpstr>
      <vt:lpstr>   The correlation coefficient, denoted by r, is a measure of the strength of the straight-line or linear relationship between two variables. The correlation coefficient takes on values ranging between +1 and -1. The following points are the accepted guidelines for interpreting the correlation  coefficient:     0 indicates no linear relationship.  +1 indicates a perfect positive linear relationship: as one variable increases in its   values, the other variable also increases in its values via an exact linear   rule.  -1 indicates a perfect negative linear relationship: as one variable increases in its   values, the other variable decreases in its values via an exact linear rule.  Values between 0 and 0.3 (0 and -0.3) indicate a weak positive (negative) linear   relationship via a shaky linear rule.  Values between 0.3 and 0.7 (0.3 and -0.7) indicate a moderate positive (negative)   linear relationship via a fuzzy-firm linear rule.  Values between 0.7 and 1.0 (-0.7 and -1.0) indicate a strong positive (negative) linear   relationship via a firm linear rule.  The value of r squared is typically taken as “the percent of variation in one variable   explained by the other variable,” or “the percent of variation shared   between the two  variables.”  </vt:lpstr>
      <vt:lpstr>Curvilinear or Non-linear – The ratio of variation is not constant or keep fluctuating.   </vt:lpstr>
      <vt:lpstr> Coefficient of Correlation </vt:lpstr>
      <vt:lpstr>Coefficient of Correlation </vt:lpstr>
      <vt:lpstr>THANK YOU   AND   WELCOME TO ACA BEHAVIOR SCHOOL FOR FURTHER LEARNING</vt:lpstr>
      <vt:lpstr>Numerical Ability</vt:lpstr>
      <vt:lpstr>The meaning of regression</vt:lpstr>
      <vt:lpstr>Regression Analysis</vt:lpstr>
      <vt:lpstr>Regression parameter</vt:lpstr>
      <vt:lpstr>Example of Regression</vt:lpstr>
      <vt:lpstr>Calculation of regression coefficient and estimated values. </vt:lpstr>
      <vt:lpstr>     Step 1: b =∑XY – n*multiplication of mean of X and Y / ∑X²- n*square of mean of X   Step 2:  a = mean of Y – b* mean of X   Step 3: Y = a + bX Here Ys are estimated values.   As per above steps, we will put values obtained in previous ppt.  b = 233 – (5*3*14) /55 – 5* 3² = 233-210 / 55-45 =23 / 10 = 2.3      = 2.3  a = mean of Y – b *mean of X = 14 – (2.3*3) = 7.10 We have values of a and b, put it into equation of line to get estimated values for salary of LALA after five years and AKRAM after 2 years.   Y₅ = a +b X = 7.1 + (2.3 * 5) = 18.6 ≈ Rs.18,600/-   Mr.  LALA is overpaid after five years.  Y₂ = a +b X = 7.1 + (2.3 * 2) = 11.7 ≈ Rs.11,700/-    Mr. AKRAM is underpaid after five years.   </vt:lpstr>
      <vt:lpstr>THANK YOU   AND   WELCOME TO ACA BEHAVIOR SCHOOL FOR FURTHER LEARNING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Numerical Ability</dc:title>
  <dc:creator>BHUSARI</dc:creator>
  <cp:lastModifiedBy>admin</cp:lastModifiedBy>
  <cp:revision>903</cp:revision>
  <dcterms:created xsi:type="dcterms:W3CDTF">2006-08-16T00:00:00Z</dcterms:created>
  <dcterms:modified xsi:type="dcterms:W3CDTF">2016-08-26T12:08:33Z</dcterms:modified>
</cp:coreProperties>
</file>