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75" r:id="rId3"/>
    <p:sldId id="257" r:id="rId4"/>
    <p:sldId id="258" r:id="rId5"/>
    <p:sldId id="260" r:id="rId6"/>
    <p:sldId id="261" r:id="rId7"/>
    <p:sldId id="262" r:id="rId8"/>
    <p:sldId id="263" r:id="rId9"/>
    <p:sldId id="265" r:id="rId10"/>
    <p:sldId id="266" r:id="rId11"/>
    <p:sldId id="267" r:id="rId12"/>
    <p:sldId id="268" r:id="rId13"/>
    <p:sldId id="269" r:id="rId14"/>
    <p:sldId id="270" r:id="rId15"/>
    <p:sldId id="271" r:id="rId16"/>
    <p:sldId id="273" r:id="rId17"/>
    <p:sldId id="274" r:id="rId18"/>
    <p:sldId id="277" r:id="rId19"/>
    <p:sldId id="281" r:id="rId20"/>
    <p:sldId id="279" r:id="rId21"/>
    <p:sldId id="259" r:id="rId22"/>
    <p:sldId id="28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19F832-1FBB-4DB6-B67D-89DA96E26386}" type="datetimeFigureOut">
              <a:rPr lang="en-US" smtClean="0"/>
              <a:pPr/>
              <a:t>14-Mar-16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20B907-97DE-460E-928F-70B6B32770C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20B907-97DE-460E-928F-70B6B32770C3}"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14-Mar-16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14-Mar-16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14-Mar-16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14-Mar-16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14-Mar-16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14-Mar-16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14-Mar-16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14-Mar-16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Quarterly%20Progres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t>Sales Plan </a:t>
            </a:r>
            <a:r>
              <a:rPr lang="en-US" dirty="0" smtClean="0"/>
              <a:t>                                      </a:t>
            </a:r>
            <a:r>
              <a:rPr lang="en-US" sz="3000" dirty="0" smtClean="0"/>
              <a:t>NAGPUR</a:t>
            </a:r>
            <a:endParaRPr lang="en-US" sz="3000" dirty="0"/>
          </a:p>
        </p:txBody>
      </p:sp>
      <p:sp>
        <p:nvSpPr>
          <p:cNvPr id="3" name="Subtitle 2"/>
          <p:cNvSpPr>
            <a:spLocks noGrp="1"/>
          </p:cNvSpPr>
          <p:nvPr>
            <p:ph type="subTitle" idx="1"/>
          </p:nvPr>
        </p:nvSpPr>
        <p:spPr/>
        <p:txBody>
          <a:bodyPr>
            <a:normAutofit/>
          </a:bodyPr>
          <a:lstStyle/>
          <a:p>
            <a:endParaRPr lang="en-US" dirty="0" smtClean="0"/>
          </a:p>
          <a:p>
            <a:r>
              <a:rPr lang="en-US" sz="3000" dirty="0" smtClean="0"/>
              <a:t>Prof. Shankar </a:t>
            </a:r>
            <a:r>
              <a:rPr lang="en-US" sz="3000" dirty="0" err="1" smtClean="0"/>
              <a:t>Bhusari</a:t>
            </a:r>
            <a:endParaRPr lang="en-US" sz="2000"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4000" dirty="0" smtClean="0"/>
              <a:t>What is Sales Plan? (Continue)</a:t>
            </a:r>
            <a:endParaRPr lang="en-US" sz="4000" dirty="0"/>
          </a:p>
        </p:txBody>
      </p:sp>
      <p:sp>
        <p:nvSpPr>
          <p:cNvPr id="3" name="Content Placeholder 2"/>
          <p:cNvSpPr>
            <a:spLocks noGrp="1"/>
          </p:cNvSpPr>
          <p:nvPr>
            <p:ph idx="1"/>
          </p:nvPr>
        </p:nvSpPr>
        <p:spPr>
          <a:xfrm>
            <a:off x="228600" y="990600"/>
            <a:ext cx="8686800" cy="5638800"/>
          </a:xfrm>
        </p:spPr>
        <p:txBody>
          <a:bodyPr>
            <a:normAutofit/>
          </a:bodyPr>
          <a:lstStyle/>
          <a:p>
            <a:pPr marL="514350" indent="-514350">
              <a:buNone/>
            </a:pPr>
            <a:r>
              <a:rPr lang="en-US" sz="3000" b="1" dirty="0" smtClean="0">
                <a:solidFill>
                  <a:srgbClr val="00B050"/>
                </a:solidFill>
              </a:rPr>
              <a:t>3. Sales Team:</a:t>
            </a:r>
          </a:p>
          <a:p>
            <a:pPr marL="514350" indent="-514350">
              <a:buNone/>
            </a:pPr>
            <a:r>
              <a:rPr lang="en-US" sz="2500" dirty="0" smtClean="0"/>
              <a:t>Company will hire two type of sales people. One a set of 5 sales executive for each Stockist cum Distributor. And, a set of 10 sales girls for booking home delivery.</a:t>
            </a:r>
          </a:p>
          <a:p>
            <a:pPr marL="514350" indent="-514350">
              <a:buNone/>
            </a:pPr>
            <a:r>
              <a:rPr lang="en-US" sz="2500" dirty="0" smtClean="0"/>
              <a:t>Sales Executive will be responsible for generation of small and big orders. Sales girls will be responsible for generation of home delivery. Sales team will  be recruited by and it will function directly under supervision of Sales Consultant.</a:t>
            </a:r>
          </a:p>
          <a:p>
            <a:pPr marL="514350" indent="-514350">
              <a:buNone/>
            </a:pPr>
            <a:r>
              <a:rPr lang="en-US" sz="3000" b="1" dirty="0" smtClean="0">
                <a:solidFill>
                  <a:srgbClr val="00B050"/>
                </a:solidFill>
              </a:rPr>
              <a:t>4. Sales Consultant: </a:t>
            </a:r>
          </a:p>
          <a:p>
            <a:pPr marL="514350" indent="-514350">
              <a:buNone/>
            </a:pPr>
            <a:r>
              <a:rPr lang="en-US" sz="2500" dirty="0" smtClean="0"/>
              <a:t>Role will be define by contract with company.  Sales Consultant will educate, train, inspire &amp; operationalize all stakeholders (A team of Sales girls, A team of Sales Executive, Stockist cum Distributor, Transport Contractors). </a:t>
            </a:r>
            <a:endParaRPr lang="en-US" sz="25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4000" dirty="0" smtClean="0"/>
              <a:t>Steps in Sales Plan</a:t>
            </a:r>
            <a:endParaRPr lang="en-US" sz="4000" dirty="0"/>
          </a:p>
        </p:txBody>
      </p:sp>
      <p:sp>
        <p:nvSpPr>
          <p:cNvPr id="3" name="Content Placeholder 2"/>
          <p:cNvSpPr>
            <a:spLocks noGrp="1"/>
          </p:cNvSpPr>
          <p:nvPr>
            <p:ph idx="1"/>
          </p:nvPr>
        </p:nvSpPr>
        <p:spPr>
          <a:xfrm>
            <a:off x="228600" y="990600"/>
            <a:ext cx="8686800" cy="5638800"/>
          </a:xfrm>
        </p:spPr>
        <p:txBody>
          <a:bodyPr>
            <a:normAutofit/>
          </a:bodyPr>
          <a:lstStyle/>
          <a:p>
            <a:pPr marL="514350" indent="-514350">
              <a:buNone/>
            </a:pPr>
            <a:r>
              <a:rPr lang="en-US" sz="3000" dirty="0" smtClean="0">
                <a:solidFill>
                  <a:srgbClr val="00B050"/>
                </a:solidFill>
              </a:rPr>
              <a:t>1</a:t>
            </a:r>
            <a:r>
              <a:rPr lang="en-US" sz="3000" baseline="30000" dirty="0" smtClean="0">
                <a:solidFill>
                  <a:srgbClr val="00B050"/>
                </a:solidFill>
              </a:rPr>
              <a:t>st</a:t>
            </a:r>
            <a:r>
              <a:rPr lang="en-US" sz="3000" dirty="0" smtClean="0">
                <a:solidFill>
                  <a:srgbClr val="00B050"/>
                </a:solidFill>
              </a:rPr>
              <a:t> – Selection of three Stockist cum Distributor</a:t>
            </a:r>
          </a:p>
          <a:p>
            <a:pPr marL="1314450" lvl="2" indent="-514350"/>
            <a:r>
              <a:rPr lang="en-US" sz="2500" dirty="0" smtClean="0"/>
              <a:t>One person will be selected from existing distributor and two more will be new stockist. (Selection criteria will be part of micro-plan)</a:t>
            </a:r>
          </a:p>
          <a:p>
            <a:pPr marL="1314450" lvl="2" indent="-514350"/>
            <a:r>
              <a:rPr lang="en-US" sz="2500" dirty="0" smtClean="0"/>
              <a:t>Stockist will be asked to invest money in office, staff, computers , internet and bottle coolers.</a:t>
            </a:r>
            <a:r>
              <a:rPr lang="en-US" sz="2500" dirty="0"/>
              <a:t>	</a:t>
            </a:r>
            <a:endParaRPr lang="en-US" sz="2500" dirty="0" smtClean="0"/>
          </a:p>
          <a:p>
            <a:pPr marL="1771650" lvl="3" indent="-514350"/>
            <a:r>
              <a:rPr lang="en-US" sz="2100" dirty="0" smtClean="0"/>
              <a:t>Office of around 800-1000 </a:t>
            </a:r>
            <a:r>
              <a:rPr lang="en-US" sz="2100" dirty="0" err="1" smtClean="0"/>
              <a:t>sq.ft</a:t>
            </a:r>
            <a:r>
              <a:rPr lang="en-US" sz="2100" dirty="0" smtClean="0"/>
              <a:t>. with a bedroom, toilet, 4 table, 8 chairs, internet with Wi-Fi facility, telephone and a office boy.</a:t>
            </a:r>
          </a:p>
          <a:p>
            <a:pPr marL="1771650" lvl="3" indent="-514350"/>
            <a:r>
              <a:rPr lang="en-US" sz="2100" dirty="0" smtClean="0"/>
              <a:t>Staff - a supervisor, a cashier, two data entry operators.</a:t>
            </a:r>
          </a:p>
          <a:p>
            <a:pPr marL="1771650" lvl="3" indent="-514350"/>
            <a:r>
              <a:rPr lang="en-US" sz="2100" dirty="0" smtClean="0"/>
              <a:t>Computers – 2, Printer – 1, internet, Wi-Fi and a telephone.</a:t>
            </a:r>
          </a:p>
          <a:p>
            <a:pPr marL="1771650" lvl="3" indent="-514350"/>
            <a:r>
              <a:rPr lang="en-US" sz="2100" dirty="0" smtClean="0"/>
              <a:t>2 Bottle Cooler (500 liters – make Blue Star)</a:t>
            </a:r>
          </a:p>
          <a:p>
            <a:pPr marL="1771650" lvl="3" indent="-514350">
              <a:buNone/>
            </a:pPr>
            <a:r>
              <a:rPr lang="en-US" sz="2400" b="1" dirty="0" smtClean="0"/>
              <a:t>Investment: Interim Deposit – Rs.10000/- Final Deposit – 300000/- Fix Cost =145000/- Recurring Exp. = 68750/</a:t>
            </a:r>
          </a:p>
          <a:p>
            <a:pPr marL="1771650" lvl="3" indent="-514350">
              <a:buNone/>
            </a:pPr>
            <a:endParaRPr lang="en-US" sz="21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4000" dirty="0" smtClean="0"/>
              <a:t>Steps in Sales Plan (continue)</a:t>
            </a:r>
            <a:endParaRPr lang="en-US" sz="4000" dirty="0"/>
          </a:p>
        </p:txBody>
      </p:sp>
      <p:sp>
        <p:nvSpPr>
          <p:cNvPr id="3" name="Content Placeholder 2"/>
          <p:cNvSpPr>
            <a:spLocks noGrp="1"/>
          </p:cNvSpPr>
          <p:nvPr>
            <p:ph idx="1"/>
          </p:nvPr>
        </p:nvSpPr>
        <p:spPr>
          <a:xfrm>
            <a:off x="152400" y="838200"/>
            <a:ext cx="8839200" cy="5867400"/>
          </a:xfrm>
        </p:spPr>
        <p:txBody>
          <a:bodyPr>
            <a:normAutofit fontScale="47500" lnSpcReduction="20000"/>
          </a:bodyPr>
          <a:lstStyle/>
          <a:p>
            <a:pPr marL="514350" indent="-514350">
              <a:buNone/>
            </a:pPr>
            <a:r>
              <a:rPr lang="en-US" sz="6300" dirty="0" smtClean="0">
                <a:solidFill>
                  <a:srgbClr val="00B050"/>
                </a:solidFill>
              </a:rPr>
              <a:t>2</a:t>
            </a:r>
            <a:r>
              <a:rPr lang="en-US" sz="6300" baseline="30000" dirty="0" smtClean="0">
                <a:solidFill>
                  <a:srgbClr val="00B050"/>
                </a:solidFill>
              </a:rPr>
              <a:t>nd</a:t>
            </a:r>
            <a:r>
              <a:rPr lang="en-US" sz="6300" dirty="0" smtClean="0">
                <a:solidFill>
                  <a:srgbClr val="00B050"/>
                </a:solidFill>
              </a:rPr>
              <a:t>  – Selection of three Transport contractors</a:t>
            </a:r>
          </a:p>
          <a:p>
            <a:pPr marL="514350" indent="-514350"/>
            <a:r>
              <a:rPr lang="en-US" sz="4500" dirty="0" smtClean="0"/>
              <a:t>Transport contractors is a service provider. </a:t>
            </a:r>
          </a:p>
          <a:p>
            <a:pPr marL="514350" indent="-514350"/>
            <a:r>
              <a:rPr lang="en-US" sz="5300" b="1" dirty="0" smtClean="0"/>
              <a:t>Responsibility:</a:t>
            </a:r>
          </a:p>
          <a:p>
            <a:pPr marL="514350" indent="-514350">
              <a:buNone/>
            </a:pPr>
            <a:r>
              <a:rPr lang="en-US" sz="5300" dirty="0" smtClean="0"/>
              <a:t>	1. Hire 10 TATA-S vehicles for company on terms and conditions given by the company.</a:t>
            </a:r>
          </a:p>
          <a:p>
            <a:pPr marL="514350" indent="-514350">
              <a:buNone/>
            </a:pPr>
            <a:r>
              <a:rPr lang="en-US" sz="5300" dirty="0" smtClean="0"/>
              <a:t>	2. Responsible for  on time and small orders </a:t>
            </a:r>
            <a:r>
              <a:rPr lang="en-US" sz="5300" dirty="0" smtClean="0">
                <a:solidFill>
                  <a:srgbClr val="00B0F0"/>
                </a:solidFill>
              </a:rPr>
              <a:t>(Delivery-Payment-Next day order) </a:t>
            </a:r>
            <a:r>
              <a:rPr lang="en-US" sz="5300" dirty="0" smtClean="0"/>
              <a:t>of around 200-300 retailers assigned to stockist.</a:t>
            </a:r>
          </a:p>
          <a:p>
            <a:pPr marL="514350" indent="-514350">
              <a:buNone/>
            </a:pPr>
            <a:r>
              <a:rPr lang="en-US" sz="5300" dirty="0" smtClean="0"/>
              <a:t>	3. Reporting to Stockist for all accounting and operational purpose. And, to Sales consultant (or say company) for all execution and decision purposes. </a:t>
            </a:r>
          </a:p>
          <a:p>
            <a:pPr marL="514350" indent="-514350">
              <a:buNone/>
            </a:pPr>
            <a:r>
              <a:rPr lang="en-US" sz="5300" b="1" dirty="0" smtClean="0"/>
              <a:t>Investment: </a:t>
            </a:r>
            <a:r>
              <a:rPr lang="en-US" sz="5300" dirty="0" smtClean="0"/>
              <a:t>Nil, </a:t>
            </a:r>
            <a:r>
              <a:rPr lang="en-US" sz="5300" b="1" dirty="0" smtClean="0"/>
              <a:t>Remuneration:</a:t>
            </a:r>
            <a:r>
              <a:rPr lang="en-US" sz="5300" dirty="0" smtClean="0"/>
              <a:t> Rs.250/- per vehicle per day. </a:t>
            </a:r>
            <a:r>
              <a:rPr lang="en-US" sz="5300" b="1" dirty="0" smtClean="0"/>
              <a:t>Accountability: </a:t>
            </a:r>
            <a:r>
              <a:rPr lang="en-US" sz="5300" dirty="0" smtClean="0"/>
              <a:t>Sachet delivery, On time payment , Next-day order from all retailers whose sell quantity is 1 liter to 20 liters &amp; leakage milk. </a:t>
            </a:r>
            <a:r>
              <a:rPr lang="en-US" sz="5300" b="1" dirty="0" smtClean="0"/>
              <a:t>Penalty: </a:t>
            </a:r>
            <a:r>
              <a:rPr lang="en-US" sz="5300" dirty="0" smtClean="0"/>
              <a:t>Recovery of sachets delivered but payment is not collected against on-time orders. </a:t>
            </a:r>
            <a:r>
              <a:rPr lang="en-US" sz="5300" b="1" dirty="0" smtClean="0"/>
              <a:t>Support &amp; coordination by : </a:t>
            </a:r>
            <a:r>
              <a:rPr lang="en-US" sz="5300" dirty="0" smtClean="0"/>
              <a:t>Stockist cum Distributor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4000" dirty="0" smtClean="0"/>
              <a:t>Steps in Sales Plan (Continue)</a:t>
            </a:r>
            <a:endParaRPr lang="en-US" sz="4000" dirty="0"/>
          </a:p>
        </p:txBody>
      </p:sp>
      <p:sp>
        <p:nvSpPr>
          <p:cNvPr id="3" name="Content Placeholder 2"/>
          <p:cNvSpPr>
            <a:spLocks noGrp="1"/>
          </p:cNvSpPr>
          <p:nvPr>
            <p:ph idx="1"/>
          </p:nvPr>
        </p:nvSpPr>
        <p:spPr>
          <a:xfrm>
            <a:off x="152400" y="838200"/>
            <a:ext cx="8839200" cy="5867400"/>
          </a:xfrm>
        </p:spPr>
        <p:txBody>
          <a:bodyPr>
            <a:normAutofit fontScale="92500"/>
          </a:bodyPr>
          <a:lstStyle/>
          <a:p>
            <a:pPr marL="514350" indent="-514350">
              <a:buNone/>
            </a:pPr>
            <a:r>
              <a:rPr lang="en-US" sz="3000" dirty="0" smtClean="0">
                <a:solidFill>
                  <a:srgbClr val="00B050"/>
                </a:solidFill>
              </a:rPr>
              <a:t>3rd  – Selection &amp; training of Sales Team</a:t>
            </a:r>
          </a:p>
          <a:p>
            <a:pPr marL="514350" indent="-514350">
              <a:buNone/>
            </a:pPr>
            <a:r>
              <a:rPr lang="en-US" sz="2500" dirty="0" smtClean="0"/>
              <a:t>A team of 15 sales person and 30 sales girls will be selected by Sales consultant (or say company). Appropriate training will be given. </a:t>
            </a:r>
          </a:p>
          <a:p>
            <a:pPr marL="514350" indent="-514350">
              <a:buNone/>
            </a:pPr>
            <a:r>
              <a:rPr lang="en-US" sz="2500" b="1" dirty="0" smtClean="0"/>
              <a:t>Responsibility of Sales Person:</a:t>
            </a:r>
          </a:p>
          <a:p>
            <a:pPr marL="914400" lvl="1" indent="-514350">
              <a:buNone/>
            </a:pPr>
            <a:r>
              <a:rPr lang="en-US" sz="2100" b="1" dirty="0" smtClean="0"/>
              <a:t> </a:t>
            </a:r>
            <a:r>
              <a:rPr lang="en-US" sz="2500" dirty="0" smtClean="0"/>
              <a:t>1. Every day visit to 20 milk outlets &amp; collect order for milk sachets. </a:t>
            </a:r>
          </a:p>
          <a:p>
            <a:pPr marL="914400" lvl="1" indent="-514350">
              <a:buNone/>
            </a:pPr>
            <a:r>
              <a:rPr lang="en-US" sz="2500" dirty="0" smtClean="0"/>
              <a:t>2. Handover new order to Stockist. </a:t>
            </a:r>
          </a:p>
          <a:p>
            <a:pPr marL="914400" lvl="1" indent="-514350">
              <a:buNone/>
            </a:pPr>
            <a:r>
              <a:rPr lang="en-US" sz="2500" dirty="0" smtClean="0"/>
              <a:t>3. Next day, show the place of delivery to contractor’s vehicle owner. </a:t>
            </a:r>
          </a:p>
          <a:p>
            <a:pPr marL="914400" lvl="1" indent="-514350">
              <a:buNone/>
            </a:pPr>
            <a:r>
              <a:rPr lang="en-US" sz="2500" dirty="0" smtClean="0"/>
              <a:t>4. Report to team leader (at distributor’s office) and take directives.</a:t>
            </a:r>
          </a:p>
          <a:p>
            <a:pPr marL="914400" lvl="1" indent="-514350">
              <a:buNone/>
            </a:pPr>
            <a:r>
              <a:rPr lang="en-US" sz="2500" b="1" dirty="0" smtClean="0"/>
              <a:t>Accountability: </a:t>
            </a:r>
          </a:p>
          <a:p>
            <a:pPr marL="914400" lvl="1" indent="-514350">
              <a:buAutoNum type="arabicPeriod"/>
            </a:pPr>
            <a:r>
              <a:rPr lang="en-US" sz="2600" dirty="0" smtClean="0"/>
              <a:t>Accountable for increasing order of the allocated routes.</a:t>
            </a:r>
          </a:p>
          <a:p>
            <a:pPr marL="914400" lvl="1" indent="-514350">
              <a:buAutoNum type="arabicPeriod"/>
            </a:pPr>
            <a:r>
              <a:rPr lang="en-US" sz="2600" dirty="0" smtClean="0"/>
              <a:t>Accountable for delivery of publicity materials at the retailer’s point of sale.</a:t>
            </a:r>
          </a:p>
          <a:p>
            <a:pPr marL="914400" lvl="1" indent="-514350">
              <a:buAutoNum type="arabicPeriod"/>
            </a:pPr>
            <a:r>
              <a:rPr lang="en-US" sz="2600" dirty="0" smtClean="0"/>
              <a:t>Accountable to his team leader for all purposes helpful directly or indirectly to increase sale of the firm. </a:t>
            </a:r>
          </a:p>
          <a:p>
            <a:pPr marL="514350" indent="-514350">
              <a:buNone/>
            </a:pPr>
            <a:endParaRPr lang="en-US" sz="3000" dirty="0" smtClean="0">
              <a:solidFill>
                <a:srgbClr val="00B05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4000" dirty="0" smtClean="0"/>
              <a:t>Steps in Sales Plan (Continue)</a:t>
            </a:r>
            <a:endParaRPr lang="en-US" sz="4000" dirty="0"/>
          </a:p>
        </p:txBody>
      </p:sp>
      <p:sp>
        <p:nvSpPr>
          <p:cNvPr id="3" name="Content Placeholder 2"/>
          <p:cNvSpPr>
            <a:spLocks noGrp="1"/>
          </p:cNvSpPr>
          <p:nvPr>
            <p:ph idx="1"/>
          </p:nvPr>
        </p:nvSpPr>
        <p:spPr>
          <a:xfrm>
            <a:off x="152400" y="838200"/>
            <a:ext cx="8839200" cy="5867400"/>
          </a:xfrm>
        </p:spPr>
        <p:txBody>
          <a:bodyPr>
            <a:noAutofit/>
          </a:bodyPr>
          <a:lstStyle/>
          <a:p>
            <a:pPr marL="514350" indent="-514350">
              <a:buNone/>
            </a:pPr>
            <a:r>
              <a:rPr lang="en-US" sz="3000" dirty="0" smtClean="0">
                <a:solidFill>
                  <a:srgbClr val="00B050"/>
                </a:solidFill>
              </a:rPr>
              <a:t>3</a:t>
            </a:r>
            <a:r>
              <a:rPr lang="en-US" sz="3000" baseline="30000" dirty="0" smtClean="0">
                <a:solidFill>
                  <a:srgbClr val="00B050"/>
                </a:solidFill>
              </a:rPr>
              <a:t>rd</a:t>
            </a:r>
            <a:r>
              <a:rPr lang="en-US" sz="3000" dirty="0" smtClean="0">
                <a:solidFill>
                  <a:srgbClr val="00B050"/>
                </a:solidFill>
              </a:rPr>
              <a:t>   – Selection &amp; training of Sales Team</a:t>
            </a:r>
          </a:p>
          <a:p>
            <a:pPr marL="514350" indent="-514350">
              <a:buNone/>
            </a:pPr>
            <a:r>
              <a:rPr lang="en-US" sz="2200" dirty="0" smtClean="0">
                <a:cs typeface="Times New Roman" pitchFamily="18" charset="0"/>
              </a:rPr>
              <a:t>A team of 15 sales person and 30 sales girls will be selected by Sales consultant (or say company). Appropriate training will be given. </a:t>
            </a:r>
          </a:p>
          <a:p>
            <a:pPr marL="514350" indent="-514350">
              <a:buNone/>
            </a:pPr>
            <a:r>
              <a:rPr lang="en-US" sz="2200" b="1" dirty="0" smtClean="0">
                <a:cs typeface="Times New Roman" pitchFamily="18" charset="0"/>
              </a:rPr>
              <a:t>Responsibility of Sales girls:</a:t>
            </a:r>
          </a:p>
          <a:p>
            <a:pPr marL="514350" indent="-514350">
              <a:buNone/>
            </a:pPr>
            <a:r>
              <a:rPr lang="en-US" sz="2200" b="1" dirty="0" smtClean="0">
                <a:cs typeface="Times New Roman" pitchFamily="18" charset="0"/>
              </a:rPr>
              <a:t> 	</a:t>
            </a:r>
            <a:r>
              <a:rPr lang="en-US" sz="2200" dirty="0" smtClean="0">
                <a:cs typeface="Times New Roman" pitchFamily="18" charset="0"/>
              </a:rPr>
              <a:t>1. Every day visit to 60 houses  between 8.00 – 11.00 am. in area allocated by team leader.  2. Handover company leaflet to the housewife and tell about milk sachet and nearest retailer’s shop.   </a:t>
            </a:r>
          </a:p>
          <a:p>
            <a:pPr marL="514350" indent="-514350">
              <a:buNone/>
            </a:pPr>
            <a:r>
              <a:rPr lang="en-US" sz="2200" dirty="0" smtClean="0">
                <a:cs typeface="Times New Roman" pitchFamily="18" charset="0"/>
              </a:rPr>
              <a:t>	3. Request to buy milk sachets at least once and use it. 4. Enquire about requirement of home delivery.  In case, it is required. Note address  in a register. Hanover this address to nearest shop for delivery of milk sachets on the term and conditions acceptable to retailer and buyer. </a:t>
            </a:r>
          </a:p>
          <a:p>
            <a:pPr marL="514350" indent="-514350">
              <a:buNone/>
            </a:pPr>
            <a:r>
              <a:rPr lang="en-US" sz="2200" b="1" dirty="0" smtClean="0">
                <a:cs typeface="Times New Roman" pitchFamily="18" charset="0"/>
              </a:rPr>
              <a:t>Accountability: </a:t>
            </a:r>
          </a:p>
          <a:p>
            <a:pPr marL="514350" indent="-514350">
              <a:buAutoNum type="arabicPeriod"/>
            </a:pPr>
            <a:r>
              <a:rPr lang="en-US" sz="2200" dirty="0" smtClean="0">
                <a:cs typeface="Times New Roman" pitchFamily="18" charset="0"/>
              </a:rPr>
              <a:t>Accountable for increasing order of the allocated shop. Accountable for delivery of publicity materials at the customer’s home.  Accountable to his/her team leader for promotional task given from time to time.</a:t>
            </a:r>
          </a:p>
          <a:p>
            <a:pPr marL="514350" indent="-514350">
              <a:buNone/>
            </a:pPr>
            <a:r>
              <a:rPr lang="en-US" sz="2200" b="1" dirty="0" smtClean="0">
                <a:cs typeface="Times New Roman" pitchFamily="18" charset="0"/>
              </a:rPr>
              <a:t>Reporting: </a:t>
            </a:r>
            <a:r>
              <a:rPr lang="en-US" sz="2200" dirty="0" smtClean="0">
                <a:cs typeface="Times New Roman" pitchFamily="18" charset="0"/>
              </a:rPr>
              <a:t>Team leader at stockist office.</a:t>
            </a:r>
            <a:endParaRPr lang="en-US" sz="2200" dirty="0" smtClean="0">
              <a:solidFill>
                <a:srgbClr val="00B050"/>
              </a:solidFill>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4000" dirty="0" smtClean="0"/>
              <a:t>Steps in Sales Plan (Continue)</a:t>
            </a:r>
            <a:endParaRPr lang="en-US" sz="4000" dirty="0"/>
          </a:p>
        </p:txBody>
      </p:sp>
      <p:sp>
        <p:nvSpPr>
          <p:cNvPr id="3" name="Content Placeholder 2"/>
          <p:cNvSpPr>
            <a:spLocks noGrp="1"/>
          </p:cNvSpPr>
          <p:nvPr>
            <p:ph idx="1"/>
          </p:nvPr>
        </p:nvSpPr>
        <p:spPr>
          <a:xfrm>
            <a:off x="152400" y="838200"/>
            <a:ext cx="8839200" cy="5867400"/>
          </a:xfrm>
        </p:spPr>
        <p:txBody>
          <a:bodyPr>
            <a:noAutofit/>
          </a:bodyPr>
          <a:lstStyle/>
          <a:p>
            <a:pPr marL="514350" indent="-514350">
              <a:buNone/>
            </a:pPr>
            <a:r>
              <a:rPr lang="en-US" sz="3000" dirty="0" smtClean="0">
                <a:solidFill>
                  <a:srgbClr val="00B050"/>
                </a:solidFill>
              </a:rPr>
              <a:t>4</a:t>
            </a:r>
            <a:r>
              <a:rPr lang="en-US" sz="3000" baseline="30000" dirty="0" smtClean="0">
                <a:solidFill>
                  <a:srgbClr val="00B050"/>
                </a:solidFill>
              </a:rPr>
              <a:t>th</a:t>
            </a:r>
            <a:r>
              <a:rPr lang="en-US" sz="3000" dirty="0" smtClean="0">
                <a:solidFill>
                  <a:srgbClr val="00B050"/>
                </a:solidFill>
              </a:rPr>
              <a:t>   – Training of Sales Team</a:t>
            </a:r>
          </a:p>
          <a:p>
            <a:pPr marL="914400" lvl="1" indent="-514350">
              <a:buFont typeface="Wingdings" pitchFamily="2" charset="2"/>
              <a:buChar char="Ø"/>
            </a:pPr>
            <a:r>
              <a:rPr lang="en-US" sz="2500" dirty="0" smtClean="0">
                <a:cs typeface="Times New Roman" pitchFamily="18" charset="0"/>
              </a:rPr>
              <a:t>Training  will be given Sales personnel and sales girls separately. </a:t>
            </a:r>
          </a:p>
          <a:p>
            <a:pPr marL="914400" lvl="1" indent="-514350">
              <a:buFont typeface="Wingdings" pitchFamily="2" charset="2"/>
              <a:buChar char="Ø"/>
            </a:pPr>
            <a:r>
              <a:rPr lang="en-US" sz="2500" dirty="0" smtClean="0">
                <a:cs typeface="Times New Roman" pitchFamily="18" charset="0"/>
              </a:rPr>
              <a:t>The focus of training will be, </a:t>
            </a:r>
            <a:r>
              <a:rPr lang="en-US" sz="2500" b="1" dirty="0" smtClean="0">
                <a:cs typeface="Times New Roman" pitchFamily="18" charset="0"/>
              </a:rPr>
              <a:t>One</a:t>
            </a:r>
            <a:r>
              <a:rPr lang="en-US" sz="2500" dirty="0" smtClean="0">
                <a:cs typeface="Times New Roman" pitchFamily="18" charset="0"/>
              </a:rPr>
              <a:t> – Assumptions of sales plan. </a:t>
            </a:r>
            <a:r>
              <a:rPr lang="en-US" sz="2500" b="1" dirty="0" smtClean="0">
                <a:cs typeface="Times New Roman" pitchFamily="18" charset="0"/>
              </a:rPr>
              <a:t>Two</a:t>
            </a:r>
            <a:r>
              <a:rPr lang="en-US" sz="2500" dirty="0" smtClean="0">
                <a:cs typeface="Times New Roman" pitchFamily="18" charset="0"/>
              </a:rPr>
              <a:t> – Important factors in milk sales. </a:t>
            </a:r>
            <a:r>
              <a:rPr lang="en-US" sz="2500" b="1" dirty="0" smtClean="0">
                <a:cs typeface="Times New Roman" pitchFamily="18" charset="0"/>
              </a:rPr>
              <a:t>Three – </a:t>
            </a:r>
            <a:r>
              <a:rPr lang="en-US" sz="2500" dirty="0" smtClean="0">
                <a:cs typeface="Times New Roman" pitchFamily="18" charset="0"/>
              </a:rPr>
              <a:t>Creation of goodwill for the company.</a:t>
            </a:r>
          </a:p>
          <a:p>
            <a:pPr marL="514350" indent="-514350">
              <a:buNone/>
            </a:pPr>
            <a:r>
              <a:rPr lang="en-US" dirty="0" smtClean="0">
                <a:solidFill>
                  <a:srgbClr val="00B050"/>
                </a:solidFill>
              </a:rPr>
              <a:t>5</a:t>
            </a:r>
            <a:r>
              <a:rPr lang="en-US" baseline="30000" dirty="0" smtClean="0">
                <a:solidFill>
                  <a:srgbClr val="00B050"/>
                </a:solidFill>
              </a:rPr>
              <a:t>th</a:t>
            </a:r>
            <a:r>
              <a:rPr lang="en-US" dirty="0" smtClean="0">
                <a:solidFill>
                  <a:srgbClr val="00B050"/>
                </a:solidFill>
              </a:rPr>
              <a:t>   – Training of Sales girls</a:t>
            </a:r>
          </a:p>
          <a:p>
            <a:pPr marL="914400" lvl="1" indent="-514350">
              <a:buFont typeface="Wingdings" pitchFamily="2" charset="2"/>
              <a:buChar char="Ø"/>
            </a:pPr>
            <a:r>
              <a:rPr lang="en-US" dirty="0" smtClean="0"/>
              <a:t>Sales girls will be trained to educate and lure customer to buy and use milk, at least once and continue it’s repurchase either by taking home delivery or buying regularly from shop. </a:t>
            </a:r>
          </a:p>
          <a:p>
            <a:pPr marL="914400" lvl="1" indent="-514350">
              <a:buFont typeface="Wingdings" pitchFamily="2" charset="2"/>
              <a:buChar char="Ø"/>
            </a:pPr>
            <a:r>
              <a:rPr lang="en-US" dirty="0" smtClean="0"/>
              <a:t>Explained all technique to knock door and allow home-lady to listen for two minutes. </a:t>
            </a:r>
          </a:p>
          <a:p>
            <a:pPr marL="914400" lvl="1" indent="-514350">
              <a:buNone/>
            </a:pPr>
            <a:endParaRPr lang="en-US" sz="2500" dirty="0" smtClean="0">
              <a:cs typeface="Times New Roman" pitchFamily="18" charset="0"/>
            </a:endParaRPr>
          </a:p>
          <a:p>
            <a:pPr marL="914400" lvl="1" indent="-514350">
              <a:buFont typeface="Wingdings" pitchFamily="2" charset="2"/>
              <a:buChar char="Ø"/>
            </a:pPr>
            <a:endParaRPr lang="en-US" sz="2500" dirty="0" smtClean="0">
              <a:cs typeface="Times New Roman" pitchFamily="18" charset="0"/>
            </a:endParaRPr>
          </a:p>
          <a:p>
            <a:pPr marL="514350" indent="-514350">
              <a:buNone/>
            </a:pPr>
            <a:endParaRPr lang="en-US" sz="2200" b="1" dirty="0" smtClean="0">
              <a:cs typeface="Times New Roman" pitchFamily="18" charset="0"/>
            </a:endParaRPr>
          </a:p>
          <a:p>
            <a:pPr marL="514350" indent="-514350">
              <a:buNone/>
            </a:pPr>
            <a:endParaRPr lang="en-US" sz="2200" b="1" dirty="0" smtClean="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4000" dirty="0" smtClean="0"/>
              <a:t>Steps in Sales Plan (Continue)</a:t>
            </a:r>
            <a:endParaRPr lang="en-US" sz="4000" dirty="0"/>
          </a:p>
        </p:txBody>
      </p:sp>
      <p:sp>
        <p:nvSpPr>
          <p:cNvPr id="3" name="Content Placeholder 2"/>
          <p:cNvSpPr>
            <a:spLocks noGrp="1"/>
          </p:cNvSpPr>
          <p:nvPr>
            <p:ph idx="1"/>
          </p:nvPr>
        </p:nvSpPr>
        <p:spPr>
          <a:xfrm>
            <a:off x="152400" y="838200"/>
            <a:ext cx="8839200" cy="5867400"/>
          </a:xfrm>
        </p:spPr>
        <p:txBody>
          <a:bodyPr>
            <a:noAutofit/>
          </a:bodyPr>
          <a:lstStyle/>
          <a:p>
            <a:pPr marL="514350" indent="-514350">
              <a:buNone/>
            </a:pPr>
            <a:r>
              <a:rPr lang="en-US" sz="3000" dirty="0" smtClean="0">
                <a:solidFill>
                  <a:srgbClr val="00B050"/>
                </a:solidFill>
              </a:rPr>
              <a:t>6</a:t>
            </a:r>
            <a:r>
              <a:rPr lang="en-US" sz="3000" baseline="30000" dirty="0" smtClean="0">
                <a:solidFill>
                  <a:srgbClr val="00B050"/>
                </a:solidFill>
              </a:rPr>
              <a:t>th</a:t>
            </a:r>
            <a:r>
              <a:rPr lang="en-US" sz="3000" dirty="0" smtClean="0">
                <a:solidFill>
                  <a:srgbClr val="00B050"/>
                </a:solidFill>
              </a:rPr>
              <a:t> Step – Operationalization of Sales plan</a:t>
            </a:r>
          </a:p>
          <a:p>
            <a:pPr marL="914400" lvl="1" indent="-514350">
              <a:buFont typeface="Wingdings" pitchFamily="2" charset="2"/>
              <a:buChar char="§"/>
            </a:pPr>
            <a:r>
              <a:rPr lang="en-US" sz="2600" dirty="0" smtClean="0"/>
              <a:t>In each set of network of Stockist cum Distributor, order will be collected from minimum 300 retailer.</a:t>
            </a:r>
          </a:p>
          <a:p>
            <a:pPr marL="914400" lvl="1" indent="-514350">
              <a:buNone/>
            </a:pPr>
            <a:r>
              <a:rPr lang="en-US" sz="2600" b="1" dirty="0" smtClean="0"/>
              <a:t>Time Frame(In months):</a:t>
            </a:r>
          </a:p>
          <a:p>
            <a:pPr marL="1314450" lvl="2" indent="-514350">
              <a:buNone/>
            </a:pPr>
            <a:r>
              <a:rPr lang="en-US" sz="2500" dirty="0" smtClean="0"/>
              <a:t>Selection and finalization of Stockist cum Distributors – 3</a:t>
            </a:r>
          </a:p>
          <a:p>
            <a:pPr marL="1314450" lvl="2" indent="-514350">
              <a:buNone/>
            </a:pPr>
            <a:r>
              <a:rPr lang="en-US" sz="2500" dirty="0" smtClean="0"/>
              <a:t>Appointment of transport contractor – 1</a:t>
            </a:r>
          </a:p>
          <a:p>
            <a:pPr marL="1314450" lvl="2" indent="-514350">
              <a:buNone/>
            </a:pPr>
            <a:r>
              <a:rPr lang="en-US" sz="2500" dirty="0" smtClean="0"/>
              <a:t>Selection of Sales person -  1</a:t>
            </a:r>
          </a:p>
          <a:p>
            <a:pPr marL="1314450" lvl="2" indent="-514350">
              <a:buNone/>
            </a:pPr>
            <a:r>
              <a:rPr lang="en-US" sz="2500" dirty="0" smtClean="0"/>
              <a:t>Training of Sales personnel - 1</a:t>
            </a:r>
          </a:p>
          <a:p>
            <a:pPr marL="1314450" lvl="2" indent="-514350">
              <a:buNone/>
            </a:pPr>
            <a:r>
              <a:rPr lang="en-US" sz="2500" dirty="0" smtClean="0"/>
              <a:t>Selection of sales girls  and their training  - 3 </a:t>
            </a:r>
          </a:p>
          <a:p>
            <a:pPr marL="1314450" lvl="2" indent="-514350">
              <a:buNone/>
            </a:pPr>
            <a:r>
              <a:rPr lang="en-US" sz="2500" dirty="0" smtClean="0"/>
              <a:t>Designing of 30 routes – 1</a:t>
            </a:r>
          </a:p>
          <a:p>
            <a:pPr marL="914400" lvl="1" indent="-514350">
              <a:buNone/>
            </a:pPr>
            <a:r>
              <a:rPr lang="en-US" sz="2600" dirty="0" smtClean="0">
                <a:solidFill>
                  <a:srgbClr val="00B050"/>
                </a:solidFill>
              </a:rPr>
              <a:t>If all work done simultaneously, it will take </a:t>
            </a:r>
            <a:r>
              <a:rPr lang="en-US" sz="2600" b="1" dirty="0" smtClean="0">
                <a:solidFill>
                  <a:srgbClr val="00B050"/>
                </a:solidFill>
              </a:rPr>
              <a:t>6 months </a:t>
            </a:r>
            <a:r>
              <a:rPr lang="en-US" sz="2600" dirty="0" smtClean="0">
                <a:solidFill>
                  <a:srgbClr val="00B050"/>
                </a:solidFill>
              </a:rPr>
              <a:t>for Operationalization of  this sales plan</a:t>
            </a:r>
            <a:r>
              <a:rPr lang="en-US" sz="2600" b="1" dirty="0" smtClean="0">
                <a:solidFill>
                  <a:srgbClr val="00B050"/>
                </a:solidFill>
              </a:rPr>
              <a:t>. </a:t>
            </a:r>
          </a:p>
          <a:p>
            <a:pPr marL="914400" lvl="1" indent="-514350">
              <a:buNone/>
            </a:pPr>
            <a:endParaRPr lang="en-US" sz="2500" dirty="0" smtClean="0">
              <a:cs typeface="Times New Roman" pitchFamily="18" charset="0"/>
            </a:endParaRPr>
          </a:p>
          <a:p>
            <a:pPr marL="914400" lvl="1" indent="-514350">
              <a:buFont typeface="Wingdings" pitchFamily="2" charset="2"/>
              <a:buChar char="Ø"/>
            </a:pPr>
            <a:endParaRPr lang="en-US" sz="2500" dirty="0" smtClean="0">
              <a:cs typeface="Times New Roman" pitchFamily="18" charset="0"/>
            </a:endParaRPr>
          </a:p>
          <a:p>
            <a:pPr marL="514350" indent="-514350">
              <a:buNone/>
            </a:pPr>
            <a:endParaRPr lang="en-US" sz="2200" b="1" dirty="0" smtClean="0">
              <a:cs typeface="Times New Roman" pitchFamily="18" charset="0"/>
            </a:endParaRPr>
          </a:p>
          <a:p>
            <a:pPr marL="514350" indent="-514350">
              <a:buNone/>
            </a:pPr>
            <a:endParaRPr lang="en-US" sz="2200" b="1" dirty="0" smtClean="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4000" dirty="0" smtClean="0">
                <a:solidFill>
                  <a:srgbClr val="00B050"/>
                </a:solidFill>
              </a:rPr>
              <a:t>Publicity </a:t>
            </a:r>
            <a:endParaRPr lang="en-US" sz="4000" dirty="0">
              <a:solidFill>
                <a:srgbClr val="00B050"/>
              </a:solidFill>
            </a:endParaRPr>
          </a:p>
        </p:txBody>
      </p:sp>
      <p:sp>
        <p:nvSpPr>
          <p:cNvPr id="3" name="Content Placeholder 2"/>
          <p:cNvSpPr>
            <a:spLocks noGrp="1"/>
          </p:cNvSpPr>
          <p:nvPr>
            <p:ph idx="1"/>
          </p:nvPr>
        </p:nvSpPr>
        <p:spPr>
          <a:xfrm>
            <a:off x="152400" y="838200"/>
            <a:ext cx="8839200" cy="5867400"/>
          </a:xfrm>
        </p:spPr>
        <p:txBody>
          <a:bodyPr>
            <a:noAutofit/>
          </a:bodyPr>
          <a:lstStyle/>
          <a:p>
            <a:pPr marL="514350" indent="-514350"/>
            <a:r>
              <a:rPr lang="en-US" sz="3000" dirty="0" smtClean="0">
                <a:cs typeface="Times New Roman" pitchFamily="18" charset="0"/>
              </a:rPr>
              <a:t>Sales girl as a resource is most important medium of publicity.</a:t>
            </a:r>
          </a:p>
          <a:p>
            <a:pPr marL="514350" indent="-514350">
              <a:buNone/>
            </a:pPr>
            <a:r>
              <a:rPr lang="en-US" sz="3000" dirty="0" smtClean="0">
                <a:cs typeface="Times New Roman" pitchFamily="18" charset="0"/>
              </a:rPr>
              <a:t>	</a:t>
            </a:r>
            <a:r>
              <a:rPr lang="en-US" sz="2500" dirty="0" smtClean="0">
                <a:cs typeface="Times New Roman" pitchFamily="18" charset="0"/>
              </a:rPr>
              <a:t>She/he will carry,</a:t>
            </a:r>
          </a:p>
          <a:p>
            <a:pPr marL="1771650" lvl="3" indent="-514350">
              <a:buFont typeface="Wingdings" pitchFamily="2" charset="2"/>
              <a:buChar char="v"/>
            </a:pPr>
            <a:r>
              <a:rPr lang="en-US" sz="2200" b="1" dirty="0" smtClean="0">
                <a:cs typeface="Times New Roman" pitchFamily="18" charset="0"/>
              </a:rPr>
              <a:t>Leaflet </a:t>
            </a:r>
            <a:r>
              <a:rPr lang="en-US" sz="2200" dirty="0" smtClean="0">
                <a:cs typeface="Times New Roman" pitchFamily="18" charset="0"/>
              </a:rPr>
              <a:t>containing information about company, product, price and cost effectiveness, consumer scheme, retailer’s address and lot of reliance.</a:t>
            </a:r>
          </a:p>
          <a:p>
            <a:pPr marL="1771650" lvl="3" indent="-514350">
              <a:buFont typeface="Wingdings" pitchFamily="2" charset="2"/>
              <a:buChar char="v"/>
            </a:pPr>
            <a:r>
              <a:rPr lang="en-US" sz="2200" dirty="0" smtClean="0">
                <a:cs typeface="Times New Roman" pitchFamily="18" charset="0"/>
              </a:rPr>
              <a:t>	She may carry </a:t>
            </a:r>
            <a:r>
              <a:rPr lang="en-US" sz="2200" b="1" dirty="0" smtClean="0">
                <a:cs typeface="Times New Roman" pitchFamily="18" charset="0"/>
              </a:rPr>
              <a:t>gift </a:t>
            </a:r>
            <a:r>
              <a:rPr lang="en-US" sz="2200" dirty="0" smtClean="0">
                <a:cs typeface="Times New Roman" pitchFamily="18" charset="0"/>
              </a:rPr>
              <a:t>or </a:t>
            </a:r>
            <a:r>
              <a:rPr lang="en-US" sz="2200" b="1" dirty="0" smtClean="0">
                <a:cs typeface="Times New Roman" pitchFamily="18" charset="0"/>
              </a:rPr>
              <a:t>sample</a:t>
            </a:r>
            <a:r>
              <a:rPr lang="en-US" sz="2200" dirty="0" smtClean="0">
                <a:cs typeface="Times New Roman" pitchFamily="18" charset="0"/>
              </a:rPr>
              <a:t> pouches and materials to create records.</a:t>
            </a:r>
          </a:p>
          <a:p>
            <a:pPr marL="514350" indent="-514350">
              <a:buNone/>
            </a:pPr>
            <a:r>
              <a:rPr lang="en-US" sz="3000" dirty="0" smtClean="0">
                <a:cs typeface="Times New Roman" pitchFamily="18" charset="0"/>
              </a:rPr>
              <a:t>	</a:t>
            </a:r>
            <a:r>
              <a:rPr lang="en-US" sz="2500" dirty="0" smtClean="0">
                <a:cs typeface="Times New Roman" pitchFamily="18" charset="0"/>
              </a:rPr>
              <a:t>Sales Executive is authorized to,</a:t>
            </a:r>
          </a:p>
          <a:p>
            <a:pPr marL="1771650" lvl="3" indent="-514350">
              <a:buFont typeface="Wingdings" pitchFamily="2" charset="2"/>
              <a:buChar char="v"/>
            </a:pPr>
            <a:r>
              <a:rPr lang="en-US" sz="2200" b="1" dirty="0" smtClean="0">
                <a:cs typeface="Times New Roman" pitchFamily="18" charset="0"/>
              </a:rPr>
              <a:t>Flex sign board </a:t>
            </a:r>
            <a:r>
              <a:rPr lang="en-US" sz="2200" dirty="0" smtClean="0">
                <a:cs typeface="Times New Roman" pitchFamily="18" charset="0"/>
              </a:rPr>
              <a:t>– size (2x4 and 3x8), Requirement 3000 no.</a:t>
            </a:r>
          </a:p>
          <a:p>
            <a:pPr marL="1771650" lvl="3" indent="-514350">
              <a:buFont typeface="Wingdings" pitchFamily="2" charset="2"/>
              <a:buChar char="v"/>
            </a:pPr>
            <a:r>
              <a:rPr lang="en-US" sz="2200" b="1" dirty="0" smtClean="0">
                <a:cs typeface="Times New Roman" pitchFamily="18" charset="0"/>
              </a:rPr>
              <a:t>Painting </a:t>
            </a:r>
            <a:r>
              <a:rPr lang="en-US" sz="2200" dirty="0" smtClean="0">
                <a:cs typeface="Times New Roman" pitchFamily="18" charset="0"/>
              </a:rPr>
              <a:t>– minimum 100 </a:t>
            </a:r>
            <a:r>
              <a:rPr lang="en-US" sz="2200" dirty="0" err="1" smtClean="0">
                <a:cs typeface="Times New Roman" pitchFamily="18" charset="0"/>
              </a:rPr>
              <a:t>sq.ft</a:t>
            </a:r>
            <a:r>
              <a:rPr lang="en-US" sz="2200" dirty="0" smtClean="0">
                <a:cs typeface="Times New Roman" pitchFamily="18" charset="0"/>
              </a:rPr>
              <a:t> – Maximum 300 </a:t>
            </a:r>
            <a:r>
              <a:rPr lang="en-US" sz="2200" dirty="0" err="1" smtClean="0">
                <a:cs typeface="Times New Roman" pitchFamily="18" charset="0"/>
              </a:rPr>
              <a:t>sq.ft</a:t>
            </a:r>
            <a:endParaRPr lang="en-US" sz="2200" dirty="0" smtClean="0">
              <a:cs typeface="Times New Roman" pitchFamily="18" charset="0"/>
            </a:endParaRPr>
          </a:p>
          <a:p>
            <a:pPr marL="1771650" lvl="3" indent="-514350">
              <a:buFont typeface="Wingdings" pitchFamily="2" charset="2"/>
              <a:buChar char="v"/>
            </a:pPr>
            <a:r>
              <a:rPr lang="en-US" sz="2200" b="1" dirty="0" smtClean="0">
                <a:cs typeface="Times New Roman" pitchFamily="18" charset="0"/>
              </a:rPr>
              <a:t>Danglers</a:t>
            </a:r>
            <a:r>
              <a:rPr lang="en-US" sz="2200" dirty="0" smtClean="0">
                <a:cs typeface="Times New Roman" pitchFamily="18" charset="0"/>
              </a:rPr>
              <a:t> – In shop display: produced new dangler every after 3 months.</a:t>
            </a:r>
          </a:p>
          <a:p>
            <a:pPr marL="1771650" lvl="3" indent="-514350">
              <a:buFont typeface="Wingdings" pitchFamily="2" charset="2"/>
              <a:buChar char="v"/>
            </a:pPr>
            <a:r>
              <a:rPr lang="en-US" sz="2200" dirty="0" smtClean="0">
                <a:cs typeface="Times New Roman" pitchFamily="18" charset="0"/>
              </a:rPr>
              <a:t>Deliver monthly </a:t>
            </a:r>
            <a:r>
              <a:rPr lang="en-US" sz="2200" b="1" dirty="0" smtClean="0">
                <a:cs typeface="Times New Roman" pitchFamily="18" charset="0"/>
              </a:rPr>
              <a:t>incentive </a:t>
            </a:r>
            <a:r>
              <a:rPr lang="en-US" sz="2200" dirty="0" smtClean="0">
                <a:cs typeface="Times New Roman" pitchFamily="18" charset="0"/>
              </a:rPr>
              <a:t>(or gift) to retailers.</a:t>
            </a:r>
          </a:p>
          <a:p>
            <a:pPr marL="514350" indent="-514350">
              <a:buNone/>
            </a:pPr>
            <a:endParaRPr lang="en-US" sz="2500" b="1" dirty="0" smtClean="0">
              <a:cs typeface="Times New Roman" pitchFamily="18" charset="0"/>
            </a:endParaRPr>
          </a:p>
          <a:p>
            <a:pPr marL="514350" indent="-514350">
              <a:buNone/>
            </a:pPr>
            <a:endParaRPr lang="en-US" sz="2200" b="1" dirty="0" smtClean="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4000" dirty="0" smtClean="0">
                <a:hlinkClick r:id="rId2" action="ppaction://hlinkfile"/>
              </a:rPr>
              <a:t>Cost of Sales</a:t>
            </a:r>
            <a:endParaRPr lang="en-US" sz="4000" dirty="0"/>
          </a:p>
        </p:txBody>
      </p:sp>
      <p:sp>
        <p:nvSpPr>
          <p:cNvPr id="3" name="Content Placeholder 2"/>
          <p:cNvSpPr>
            <a:spLocks noGrp="1"/>
          </p:cNvSpPr>
          <p:nvPr>
            <p:ph idx="1"/>
          </p:nvPr>
        </p:nvSpPr>
        <p:spPr>
          <a:xfrm>
            <a:off x="152400" y="838200"/>
            <a:ext cx="8839200" cy="5867400"/>
          </a:xfrm>
        </p:spPr>
        <p:txBody>
          <a:bodyPr>
            <a:noAutofit/>
          </a:bodyPr>
          <a:lstStyle/>
          <a:p>
            <a:pPr marL="514350" indent="-514350"/>
            <a:r>
              <a:rPr lang="en-US" sz="2500" dirty="0" smtClean="0">
                <a:cs typeface="Times New Roman" pitchFamily="18" charset="0"/>
              </a:rPr>
              <a:t>Present Distributor Margin + half liter scheme is Rs.3.20</a:t>
            </a:r>
          </a:p>
          <a:p>
            <a:pPr marL="514350" indent="-514350">
              <a:buNone/>
            </a:pPr>
            <a:r>
              <a:rPr lang="en-US" sz="3000" b="1" dirty="0" smtClean="0">
                <a:solidFill>
                  <a:srgbClr val="00B050"/>
                </a:solidFill>
                <a:cs typeface="Times New Roman" pitchFamily="18" charset="0"/>
              </a:rPr>
              <a:t>Proposed Change in Margin:</a:t>
            </a:r>
          </a:p>
          <a:p>
            <a:pPr marL="1314450" lvl="2" indent="-514350">
              <a:buFont typeface="Wingdings" pitchFamily="2" charset="2"/>
              <a:buChar char="§"/>
            </a:pPr>
            <a:r>
              <a:rPr lang="en-US" dirty="0" smtClean="0">
                <a:cs typeface="Times New Roman" pitchFamily="18" charset="0"/>
              </a:rPr>
              <a:t>Retailer’s Margin              			 - 1.40 per liter</a:t>
            </a:r>
          </a:p>
          <a:p>
            <a:pPr marL="1314450" lvl="2" indent="-514350">
              <a:buFont typeface="Wingdings" pitchFamily="2" charset="2"/>
              <a:buChar char="§"/>
            </a:pPr>
            <a:r>
              <a:rPr lang="en-US" dirty="0" smtClean="0">
                <a:cs typeface="Times New Roman" pitchFamily="18" charset="0"/>
              </a:rPr>
              <a:t>Stockist cum Distributor’s Margin	 - 0.25 per liter</a:t>
            </a:r>
          </a:p>
          <a:p>
            <a:pPr marL="514350" indent="-514350">
              <a:buNone/>
            </a:pPr>
            <a:r>
              <a:rPr lang="en-US" sz="2500" b="1" dirty="0" smtClean="0">
                <a:cs typeface="Times New Roman" pitchFamily="18" charset="0"/>
              </a:rPr>
              <a:t>Proposed Fix cost to the company till reaching target of 25000 liter/day</a:t>
            </a:r>
          </a:p>
          <a:p>
            <a:pPr marL="1314450" lvl="2" indent="-514350">
              <a:buFont typeface="Wingdings" pitchFamily="2" charset="2"/>
              <a:buChar char="§"/>
            </a:pPr>
            <a:r>
              <a:rPr lang="en-US" b="1" dirty="0" smtClean="0">
                <a:cs typeface="Times New Roman" pitchFamily="18" charset="0"/>
              </a:rPr>
              <a:t>Transport contractor payment  (3)       -     7500/- per day</a:t>
            </a:r>
          </a:p>
          <a:p>
            <a:pPr marL="1314450" lvl="2" indent="-514350">
              <a:buFont typeface="Wingdings" pitchFamily="2" charset="2"/>
              <a:buChar char="§"/>
            </a:pPr>
            <a:r>
              <a:rPr lang="en-US" b="1" dirty="0" smtClean="0">
                <a:cs typeface="Times New Roman" pitchFamily="18" charset="0"/>
              </a:rPr>
              <a:t>Tata –S  30 vehicle </a:t>
            </a:r>
            <a:r>
              <a:rPr lang="en-US" sz="1600" b="1" dirty="0" smtClean="0">
                <a:cs typeface="Times New Roman" pitchFamily="18" charset="0"/>
              </a:rPr>
              <a:t>(CHALAK-MALAK Network)     </a:t>
            </a:r>
            <a:r>
              <a:rPr lang="en-US" b="1" dirty="0" smtClean="0">
                <a:cs typeface="Times New Roman" pitchFamily="18" charset="0"/>
              </a:rPr>
              <a:t>- 12000/- per day</a:t>
            </a:r>
          </a:p>
          <a:p>
            <a:pPr marL="1314450" lvl="2" indent="-514350">
              <a:buFont typeface="Wingdings" pitchFamily="2" charset="2"/>
              <a:buChar char="§"/>
            </a:pPr>
            <a:r>
              <a:rPr lang="en-US" b="1" dirty="0" smtClean="0">
                <a:cs typeface="Times New Roman" pitchFamily="18" charset="0"/>
              </a:rPr>
              <a:t>Recurring cost of distributor	           -  7260/- per day</a:t>
            </a:r>
          </a:p>
          <a:p>
            <a:pPr marL="1314450" lvl="2" indent="-514350">
              <a:buFont typeface="Wingdings" pitchFamily="2" charset="2"/>
              <a:buChar char="§"/>
            </a:pPr>
            <a:r>
              <a:rPr lang="en-US" b="1" dirty="0" smtClean="0">
                <a:cs typeface="Times New Roman" pitchFamily="18" charset="0"/>
              </a:rPr>
              <a:t>Cost of Sales Executives (15)                  -    7500/- per day</a:t>
            </a:r>
          </a:p>
          <a:p>
            <a:pPr marL="514350" indent="-514350">
              <a:buNone/>
            </a:pPr>
            <a:r>
              <a:rPr lang="en-US" sz="2500" b="1" dirty="0" smtClean="0">
                <a:cs typeface="Times New Roman" pitchFamily="18" charset="0"/>
              </a:rPr>
              <a:t>One time cost to the company for 2 year (Publicity + Manpower):</a:t>
            </a:r>
          </a:p>
          <a:p>
            <a:pPr marL="1314450" lvl="2" indent="-514350">
              <a:buFont typeface="Wingdings" pitchFamily="2" charset="2"/>
              <a:buChar char="§"/>
            </a:pPr>
            <a:r>
              <a:rPr lang="en-US" sz="2500" b="1" dirty="0" smtClean="0">
                <a:cs typeface="Times New Roman" pitchFamily="18" charset="0"/>
              </a:rPr>
              <a:t>Rs.14213000/- ( Rs. 1.13 per liter )</a:t>
            </a:r>
          </a:p>
          <a:p>
            <a:pPr marL="1314450" lvl="2" indent="-514350">
              <a:buNone/>
            </a:pPr>
            <a:r>
              <a:rPr lang="en-US" sz="2500" b="1" u="sng" dirty="0" smtClean="0">
                <a:solidFill>
                  <a:srgbClr val="00B050"/>
                </a:solidFill>
                <a:cs typeface="Times New Roman" pitchFamily="18" charset="0"/>
              </a:rPr>
              <a:t>See quarterly progress chart for details.</a:t>
            </a:r>
          </a:p>
          <a:p>
            <a:pPr marL="1314450" lvl="2" indent="-514350">
              <a:buNone/>
            </a:pPr>
            <a:endParaRPr lang="en-US" sz="2500" b="1" dirty="0" smtClean="0">
              <a:cs typeface="Times New Roman" pitchFamily="18" charset="0"/>
            </a:endParaRPr>
          </a:p>
          <a:p>
            <a:pPr marL="514350" indent="-514350">
              <a:buNone/>
            </a:pPr>
            <a:endParaRPr lang="en-US" sz="2200" b="1" dirty="0" smtClean="0">
              <a:cs typeface="Times New Roman" pitchFamily="18" charset="0"/>
            </a:endParaRPr>
          </a:p>
          <a:p>
            <a:pPr marL="514350" indent="-514350">
              <a:buNone/>
            </a:pPr>
            <a:endParaRPr lang="en-US" sz="2200" b="1" dirty="0" smtClean="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Support &amp; Service from Sales Consultant</a:t>
            </a:r>
            <a:endParaRPr lang="en-US" dirty="0"/>
          </a:p>
        </p:txBody>
      </p:sp>
      <p:sp>
        <p:nvSpPr>
          <p:cNvPr id="3" name="Content Placeholder 2"/>
          <p:cNvSpPr>
            <a:spLocks noGrp="1"/>
          </p:cNvSpPr>
          <p:nvPr>
            <p:ph idx="1"/>
          </p:nvPr>
        </p:nvSpPr>
        <p:spPr/>
        <p:txBody>
          <a:bodyPr/>
          <a:lstStyle/>
          <a:p>
            <a:r>
              <a:rPr lang="en-US" dirty="0" smtClean="0"/>
              <a:t>Will operate from own office, equipped with computers, printers, internet, stationary, mobile, training room and office staff.</a:t>
            </a:r>
          </a:p>
          <a:p>
            <a:r>
              <a:rPr lang="en-US" dirty="0" smtClean="0"/>
              <a:t>Recruitment agency will be hired to select sales executives and sales girls/boys</a:t>
            </a:r>
          </a:p>
          <a:p>
            <a:r>
              <a:rPr lang="en-US" dirty="0" smtClean="0"/>
              <a:t>All normal expenses incurred in Nagpur for coordination of business activities, includes car-petrol, tea-snacks etc.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Color Indicators</a:t>
            </a:r>
            <a:endParaRPr lang="en-US" dirty="0"/>
          </a:p>
        </p:txBody>
      </p:sp>
      <p:sp>
        <p:nvSpPr>
          <p:cNvPr id="3" name="Content Placeholder 2"/>
          <p:cNvSpPr>
            <a:spLocks noGrp="1"/>
          </p:cNvSpPr>
          <p:nvPr>
            <p:ph idx="1"/>
          </p:nvPr>
        </p:nvSpPr>
        <p:spPr/>
        <p:txBody>
          <a:bodyPr/>
          <a:lstStyle/>
          <a:p>
            <a:r>
              <a:rPr lang="en-US" dirty="0" smtClean="0">
                <a:solidFill>
                  <a:srgbClr val="00B050"/>
                </a:solidFill>
              </a:rPr>
              <a:t>Green indicates factors which are deliverables. Longer the span more is loss to the company, but gain in sales.</a:t>
            </a:r>
          </a:p>
          <a:p>
            <a:r>
              <a:rPr lang="en-US" dirty="0" smtClean="0">
                <a:solidFill>
                  <a:srgbClr val="FF0000"/>
                </a:solidFill>
              </a:rPr>
              <a:t>Red indicates factors which are external and uncontrollable.</a:t>
            </a:r>
          </a:p>
          <a:p>
            <a:r>
              <a:rPr lang="en-US" dirty="0" smtClean="0">
                <a:solidFill>
                  <a:srgbClr val="00B0F0"/>
                </a:solidFill>
              </a:rPr>
              <a:t>Blue indicates factors which are controllable but difficult to control.</a:t>
            </a:r>
          </a:p>
          <a:p>
            <a:r>
              <a:rPr lang="en-US" dirty="0" smtClean="0"/>
              <a:t>Black indicates components or sub-factors.</a:t>
            </a:r>
          </a:p>
          <a:p>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Autofit/>
          </a:bodyPr>
          <a:lstStyle/>
          <a:p>
            <a:r>
              <a:rPr lang="en-US" sz="5000" dirty="0" smtClean="0"/>
              <a:t>Issues not addressed in this plan</a:t>
            </a:r>
            <a:endParaRPr lang="en-US" sz="5000" dirty="0"/>
          </a:p>
        </p:txBody>
      </p:sp>
      <p:sp>
        <p:nvSpPr>
          <p:cNvPr id="3" name="Content Placeholder 2"/>
          <p:cNvSpPr>
            <a:spLocks noGrp="1"/>
          </p:cNvSpPr>
          <p:nvPr>
            <p:ph idx="1"/>
          </p:nvPr>
        </p:nvSpPr>
        <p:spPr>
          <a:xfrm>
            <a:off x="152400" y="2057400"/>
            <a:ext cx="8839200" cy="4572000"/>
          </a:xfrm>
        </p:spPr>
        <p:txBody>
          <a:bodyPr>
            <a:noAutofit/>
          </a:bodyPr>
          <a:lstStyle/>
          <a:p>
            <a:pPr marL="514350" indent="-514350"/>
            <a:r>
              <a:rPr lang="en-US" sz="3000" dirty="0" smtClean="0">
                <a:cs typeface="Times New Roman" pitchFamily="18" charset="0"/>
              </a:rPr>
              <a:t>Why this budget tends to incur losses for 2 years, since product has completely collapsed in market. </a:t>
            </a:r>
          </a:p>
          <a:p>
            <a:pPr marL="514350" indent="-514350"/>
            <a:r>
              <a:rPr lang="en-US" sz="3000" dirty="0" smtClean="0">
                <a:cs typeface="Times New Roman" pitchFamily="18" charset="0"/>
              </a:rPr>
              <a:t>How margin structure will be transformed to gain more income and reduce risk after 2 years.</a:t>
            </a:r>
          </a:p>
          <a:p>
            <a:pPr marL="514350" indent="-514350"/>
            <a:r>
              <a:rPr lang="en-US" sz="3000" dirty="0" smtClean="0">
                <a:cs typeface="Times New Roman" pitchFamily="18" charset="0"/>
              </a:rPr>
              <a:t>What will be plan B? In case this plan is challenged by existing competitor or new entrant.</a:t>
            </a:r>
          </a:p>
          <a:p>
            <a:pPr marL="514350" indent="-514350"/>
            <a:r>
              <a:rPr lang="en-US" sz="3000" dirty="0" smtClean="0">
                <a:cs typeface="Times New Roman" pitchFamily="18" charset="0"/>
              </a:rPr>
              <a:t>What will be the mode of operation if sale does not increase as projected in this plan.</a:t>
            </a:r>
          </a:p>
          <a:p>
            <a:pPr marL="514350" indent="-514350">
              <a:buNone/>
            </a:pPr>
            <a:endParaRPr lang="en-US" sz="2200" b="1" dirty="0" smtClean="0">
              <a:cs typeface="Times New Roman" pitchFamily="18" charset="0"/>
            </a:endParaRPr>
          </a:p>
          <a:p>
            <a:pPr marL="514350" indent="-514350">
              <a:buNone/>
            </a:pPr>
            <a:endParaRPr lang="en-US" sz="2200" b="1" dirty="0" smtClean="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Color Indicators</a:t>
            </a:r>
            <a:endParaRPr lang="en-US" dirty="0"/>
          </a:p>
        </p:txBody>
      </p:sp>
      <p:sp>
        <p:nvSpPr>
          <p:cNvPr id="3" name="Content Placeholder 2"/>
          <p:cNvSpPr>
            <a:spLocks noGrp="1"/>
          </p:cNvSpPr>
          <p:nvPr>
            <p:ph idx="1"/>
          </p:nvPr>
        </p:nvSpPr>
        <p:spPr/>
        <p:txBody>
          <a:bodyPr/>
          <a:lstStyle/>
          <a:p>
            <a:r>
              <a:rPr lang="en-US" dirty="0" smtClean="0">
                <a:solidFill>
                  <a:srgbClr val="00B050"/>
                </a:solidFill>
              </a:rPr>
              <a:t>Green indicates factors which are deliverables. Longer the span more is loss to the company, but gain in sales.</a:t>
            </a:r>
          </a:p>
          <a:p>
            <a:r>
              <a:rPr lang="en-US" dirty="0" smtClean="0">
                <a:solidFill>
                  <a:srgbClr val="FF0000"/>
                </a:solidFill>
              </a:rPr>
              <a:t>Red indicates factors which are external and uncontrollable.</a:t>
            </a:r>
          </a:p>
          <a:p>
            <a:r>
              <a:rPr lang="en-US" dirty="0" smtClean="0">
                <a:solidFill>
                  <a:srgbClr val="00B0F0"/>
                </a:solidFill>
              </a:rPr>
              <a:t>Blue indicates factors which are controllable but difficult to control.</a:t>
            </a:r>
          </a:p>
          <a:p>
            <a:r>
              <a:rPr lang="en-US" dirty="0" smtClean="0"/>
              <a:t>Black indicates components or sub-factors.</a:t>
            </a:r>
          </a:p>
          <a:p>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lstStyle/>
          <a:p>
            <a:r>
              <a:rPr lang="en-US" sz="10000" dirty="0" smtClean="0"/>
              <a:t>Thank You</a:t>
            </a:r>
            <a:r>
              <a:rPr lang="en-US" dirty="0" smtClean="0"/>
              <a:t/>
            </a:r>
            <a:br>
              <a:rPr lang="en-US" dirty="0" smtClean="0"/>
            </a:br>
            <a:r>
              <a:rPr lang="en-US" sz="3000" b="1" dirty="0" smtClean="0">
                <a:solidFill>
                  <a:srgbClr val="00B050"/>
                </a:solidFill>
              </a:rPr>
              <a:t>Prof. S</a:t>
            </a:r>
            <a:r>
              <a:rPr lang="en-US" sz="2200" b="1" dirty="0" smtClean="0">
                <a:solidFill>
                  <a:srgbClr val="00B050"/>
                </a:solidFill>
              </a:rPr>
              <a:t>HANKAR</a:t>
            </a:r>
            <a:r>
              <a:rPr lang="en-US" sz="3000" b="1" dirty="0" smtClean="0">
                <a:solidFill>
                  <a:srgbClr val="00B050"/>
                </a:solidFill>
              </a:rPr>
              <a:t> B</a:t>
            </a:r>
            <a:r>
              <a:rPr lang="en-US" sz="2200" b="1" dirty="0" smtClean="0">
                <a:solidFill>
                  <a:srgbClr val="00B050"/>
                </a:solidFill>
              </a:rPr>
              <a:t>HUSARI</a:t>
            </a:r>
            <a:endParaRPr lang="en-US" sz="2200" b="1" dirty="0">
              <a:solidFill>
                <a:srgbClr val="00B05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5000" dirty="0" smtClean="0"/>
              <a:t>Assumption of Sales </a:t>
            </a:r>
            <a:endParaRPr lang="en-US" sz="5000" dirty="0"/>
          </a:p>
        </p:txBody>
      </p:sp>
      <p:sp>
        <p:nvSpPr>
          <p:cNvPr id="3" name="Content Placeholder 2"/>
          <p:cNvSpPr>
            <a:spLocks noGrp="1"/>
          </p:cNvSpPr>
          <p:nvPr>
            <p:ph idx="1"/>
          </p:nvPr>
        </p:nvSpPr>
        <p:spPr>
          <a:xfrm>
            <a:off x="457200" y="1066800"/>
            <a:ext cx="8229600" cy="5562600"/>
          </a:xfrm>
        </p:spPr>
        <p:txBody>
          <a:bodyPr>
            <a:normAutofit fontScale="92500" lnSpcReduction="10000"/>
          </a:bodyPr>
          <a:lstStyle/>
          <a:p>
            <a:r>
              <a:rPr lang="en-US" sz="3000" dirty="0" smtClean="0">
                <a:solidFill>
                  <a:srgbClr val="00B050"/>
                </a:solidFill>
              </a:rPr>
              <a:t>Sell is the result of,</a:t>
            </a:r>
          </a:p>
          <a:p>
            <a:pPr>
              <a:buNone/>
            </a:pPr>
            <a:r>
              <a:rPr lang="en-US" sz="2500" dirty="0" smtClean="0"/>
              <a:t>				Availability of product &amp;</a:t>
            </a:r>
          </a:p>
          <a:p>
            <a:pPr>
              <a:buNone/>
            </a:pPr>
            <a:r>
              <a:rPr lang="en-US" sz="2500" dirty="0" smtClean="0"/>
              <a:t>				Home delivery service</a:t>
            </a:r>
          </a:p>
          <a:p>
            <a:r>
              <a:rPr lang="en-US" sz="3000" dirty="0" smtClean="0">
                <a:solidFill>
                  <a:srgbClr val="FF0000"/>
                </a:solidFill>
              </a:rPr>
              <a:t>Order for sell (Buy) is obtained only when,</a:t>
            </a:r>
          </a:p>
          <a:p>
            <a:pPr>
              <a:buNone/>
            </a:pPr>
            <a:r>
              <a:rPr lang="en-US" sz="2500" dirty="0" smtClean="0"/>
              <a:t>			Brand has superior quality  &amp;</a:t>
            </a:r>
          </a:p>
          <a:p>
            <a:pPr>
              <a:buNone/>
            </a:pPr>
            <a:r>
              <a:rPr lang="en-US" sz="2500" dirty="0" smtClean="0"/>
              <a:t>			Competitors are weaker</a:t>
            </a:r>
          </a:p>
          <a:p>
            <a:r>
              <a:rPr lang="en-US" sz="3000" dirty="0" smtClean="0">
                <a:solidFill>
                  <a:srgbClr val="00B0F0"/>
                </a:solidFill>
              </a:rPr>
              <a:t>Orders will be diminishing,</a:t>
            </a:r>
          </a:p>
          <a:p>
            <a:pPr>
              <a:buNone/>
            </a:pPr>
            <a:r>
              <a:rPr lang="en-US" sz="2500" dirty="0" smtClean="0"/>
              <a:t>		In case quality changes (+ or -) with in a year &amp;</a:t>
            </a:r>
          </a:p>
          <a:p>
            <a:pPr>
              <a:buNone/>
            </a:pPr>
            <a:r>
              <a:rPr lang="en-US" sz="2500" dirty="0" smtClean="0"/>
              <a:t>		Sales is on credit</a:t>
            </a:r>
          </a:p>
          <a:p>
            <a:r>
              <a:rPr lang="en-US" sz="3000" dirty="0" smtClean="0">
                <a:solidFill>
                  <a:srgbClr val="00B050"/>
                </a:solidFill>
              </a:rPr>
              <a:t>Order continuously increases</a:t>
            </a:r>
          </a:p>
          <a:p>
            <a:pPr>
              <a:buNone/>
            </a:pPr>
            <a:r>
              <a:rPr lang="en-US" sz="2500" dirty="0" smtClean="0"/>
              <a:t>Products are delivered in time</a:t>
            </a:r>
          </a:p>
          <a:p>
            <a:pPr>
              <a:buNone/>
            </a:pPr>
            <a:r>
              <a:rPr lang="en-US" sz="2500" dirty="0" smtClean="0"/>
              <a:t>Consumer gets value for money</a:t>
            </a:r>
          </a:p>
          <a:p>
            <a:pPr>
              <a:buNone/>
            </a:pPr>
            <a:r>
              <a:rPr lang="en-US" sz="2500" dirty="0" smtClean="0"/>
              <a:t>Retailers gets incentive to sales.</a:t>
            </a:r>
          </a:p>
          <a:p>
            <a:pPr>
              <a:buNone/>
            </a:pPr>
            <a:endParaRPr lang="en-US" sz="3000"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r>
              <a:rPr lang="en-US" sz="5000" dirty="0" smtClean="0"/>
              <a:t>Most important factors in   Dairy Product Sales</a:t>
            </a:r>
            <a:endParaRPr lang="en-US" sz="5000" dirty="0"/>
          </a:p>
        </p:txBody>
      </p:sp>
      <p:sp>
        <p:nvSpPr>
          <p:cNvPr id="3" name="Content Placeholder 2"/>
          <p:cNvSpPr>
            <a:spLocks noGrp="1"/>
          </p:cNvSpPr>
          <p:nvPr>
            <p:ph idx="1"/>
          </p:nvPr>
        </p:nvSpPr>
        <p:spPr>
          <a:xfrm>
            <a:off x="304800" y="1600200"/>
            <a:ext cx="8610600" cy="4267200"/>
          </a:xfrm>
        </p:spPr>
        <p:txBody>
          <a:bodyPr>
            <a:normAutofit/>
          </a:bodyPr>
          <a:lstStyle/>
          <a:p>
            <a:r>
              <a:rPr lang="en-US" sz="3000" dirty="0" smtClean="0">
                <a:solidFill>
                  <a:srgbClr val="00B0F0"/>
                </a:solidFill>
              </a:rPr>
              <a:t>Availability of product under proper condition. throughout city </a:t>
            </a:r>
            <a:r>
              <a:rPr lang="en-US" sz="3000" dirty="0" smtClean="0"/>
              <a:t>(RETAIL NETWORK).</a:t>
            </a:r>
          </a:p>
          <a:p>
            <a:r>
              <a:rPr lang="en-US" sz="3000" dirty="0" smtClean="0">
                <a:solidFill>
                  <a:srgbClr val="00B0F0"/>
                </a:solidFill>
              </a:rPr>
              <a:t>One sales cycle is completed in 15 </a:t>
            </a:r>
            <a:r>
              <a:rPr lang="en-US" sz="3000" dirty="0" smtClean="0">
                <a:solidFill>
                  <a:srgbClr val="00B0F0"/>
                </a:solidFill>
              </a:rPr>
              <a:t>hours</a:t>
            </a:r>
            <a:r>
              <a:rPr lang="en-US" sz="3000" dirty="0" smtClean="0">
                <a:solidFill>
                  <a:srgbClr val="00B0F0"/>
                </a:solidFill>
              </a:rPr>
              <a:t>. </a:t>
            </a:r>
            <a:r>
              <a:rPr lang="en-US" sz="3000" dirty="0" smtClean="0"/>
              <a:t>(DELIVERY – PAYMENT – NEXT DAY ORDER).</a:t>
            </a:r>
          </a:p>
          <a:p>
            <a:r>
              <a:rPr lang="en-US" sz="3000" dirty="0" smtClean="0">
                <a:solidFill>
                  <a:srgbClr val="00B0F0"/>
                </a:solidFill>
              </a:rPr>
              <a:t>Deployment of honest institutional buyer, Distributors and Retailers. </a:t>
            </a:r>
            <a:r>
              <a:rPr lang="en-US" sz="3000" dirty="0" smtClean="0"/>
              <a:t>(CHALAK-MALAK Network)</a:t>
            </a:r>
          </a:p>
          <a:p>
            <a:pPr>
              <a:buNone/>
            </a:pPr>
            <a:endParaRPr lang="en-US" sz="3000"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50"/>
                </a:solidFill>
              </a:rPr>
              <a:t>Unpopular but Efficient Tools to Increase Product Sales</a:t>
            </a:r>
            <a:endParaRPr lang="en-US" dirty="0">
              <a:solidFill>
                <a:srgbClr val="00B050"/>
              </a:solidFill>
            </a:endParaRPr>
          </a:p>
        </p:txBody>
      </p:sp>
      <p:sp>
        <p:nvSpPr>
          <p:cNvPr id="3" name="Content Placeholder 2"/>
          <p:cNvSpPr>
            <a:spLocks noGrp="1"/>
          </p:cNvSpPr>
          <p:nvPr>
            <p:ph idx="1"/>
          </p:nvPr>
        </p:nvSpPr>
        <p:spPr>
          <a:xfrm>
            <a:off x="228600" y="1600200"/>
            <a:ext cx="8686800" cy="5105400"/>
          </a:xfrm>
        </p:spPr>
        <p:txBody>
          <a:bodyPr>
            <a:normAutofit fontScale="85000" lnSpcReduction="20000"/>
          </a:bodyPr>
          <a:lstStyle/>
          <a:p>
            <a:r>
              <a:rPr lang="en-US" dirty="0" smtClean="0">
                <a:solidFill>
                  <a:srgbClr val="00B050"/>
                </a:solidFill>
              </a:rPr>
              <a:t>Size of Network </a:t>
            </a:r>
            <a:r>
              <a:rPr lang="en-US" dirty="0" smtClean="0"/>
              <a:t>– More will be institutional buyers more will be sales.</a:t>
            </a:r>
          </a:p>
          <a:p>
            <a:r>
              <a:rPr lang="en-US" dirty="0" smtClean="0">
                <a:solidFill>
                  <a:srgbClr val="00B050"/>
                </a:solidFill>
              </a:rPr>
              <a:t>Home Delivery Network </a:t>
            </a:r>
            <a:r>
              <a:rPr lang="en-US" dirty="0" smtClean="0"/>
              <a:t>– 50% of home delivery prevent competitors to enter into market.</a:t>
            </a:r>
          </a:p>
          <a:p>
            <a:r>
              <a:rPr lang="en-US" dirty="0" smtClean="0">
                <a:solidFill>
                  <a:srgbClr val="00B050"/>
                </a:solidFill>
              </a:rPr>
              <a:t>Timely Delivery </a:t>
            </a:r>
            <a:r>
              <a:rPr lang="en-US" dirty="0" smtClean="0"/>
              <a:t>– Different delivery times for road vendor, Daily needs, provision stores, tea-stall, hotel or canteen. Separating them according to their time preference. This will increase cost and sales as well.</a:t>
            </a:r>
          </a:p>
          <a:p>
            <a:r>
              <a:rPr lang="en-US" dirty="0" smtClean="0">
                <a:solidFill>
                  <a:srgbClr val="00B050"/>
                </a:solidFill>
              </a:rPr>
              <a:t>Retailer’s Incentive </a:t>
            </a:r>
            <a:r>
              <a:rPr lang="en-US" dirty="0" smtClean="0"/>
              <a:t>-  Helps to absorb losses &amp; dissatisfaction generated due to “No after sales service of” company(Distributor).  </a:t>
            </a:r>
          </a:p>
          <a:p>
            <a:r>
              <a:rPr lang="en-US" dirty="0" smtClean="0">
                <a:solidFill>
                  <a:srgbClr val="00B050"/>
                </a:solidFill>
              </a:rPr>
              <a:t>Value for Money – </a:t>
            </a:r>
            <a:r>
              <a:rPr lang="en-US" dirty="0" smtClean="0"/>
              <a:t>This factor is not directly control by Sales dept. </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Popular but Inefficient Tools to Increase Milk Sachets Sales</a:t>
            </a:r>
            <a:endParaRPr lang="en-US" dirty="0"/>
          </a:p>
        </p:txBody>
      </p:sp>
      <p:sp>
        <p:nvSpPr>
          <p:cNvPr id="3" name="Content Placeholder 2"/>
          <p:cNvSpPr>
            <a:spLocks noGrp="1"/>
          </p:cNvSpPr>
          <p:nvPr>
            <p:ph idx="1"/>
          </p:nvPr>
        </p:nvSpPr>
        <p:spPr>
          <a:xfrm>
            <a:off x="228600" y="1371600"/>
            <a:ext cx="8686800" cy="5334000"/>
          </a:xfrm>
        </p:spPr>
        <p:txBody>
          <a:bodyPr>
            <a:normAutofit fontScale="85000" lnSpcReduction="10000"/>
          </a:bodyPr>
          <a:lstStyle/>
          <a:p>
            <a:r>
              <a:rPr lang="en-US" dirty="0" smtClean="0">
                <a:solidFill>
                  <a:srgbClr val="FF0000"/>
                </a:solidFill>
              </a:rPr>
              <a:t>Distributor’s Network but lack of retail network – </a:t>
            </a:r>
          </a:p>
          <a:p>
            <a:pPr>
              <a:buNone/>
            </a:pPr>
            <a:r>
              <a:rPr lang="en-US" sz="2700" dirty="0" smtClean="0">
                <a:solidFill>
                  <a:srgbClr val="FF0000"/>
                </a:solidFill>
              </a:rPr>
              <a:t>Every distributor protects own sales and personal benefits, than increasing sales of new entrant.</a:t>
            </a:r>
          </a:p>
          <a:p>
            <a:r>
              <a:rPr lang="en-US" dirty="0" smtClean="0">
                <a:solidFill>
                  <a:srgbClr val="00B0F0"/>
                </a:solidFill>
              </a:rPr>
              <a:t>Schemes – </a:t>
            </a:r>
          </a:p>
          <a:p>
            <a:pPr>
              <a:buNone/>
            </a:pPr>
            <a:r>
              <a:rPr lang="en-US" sz="2700" dirty="0" smtClean="0">
                <a:solidFill>
                  <a:srgbClr val="00B0F0"/>
                </a:solidFill>
              </a:rPr>
              <a:t>Every scheme which continue for longer period  (more than 3 months) without increasing output – Present popular scheme are, </a:t>
            </a:r>
          </a:p>
          <a:p>
            <a:pPr>
              <a:buNone/>
            </a:pPr>
            <a:r>
              <a:rPr lang="en-US" sz="2700" dirty="0" smtClean="0"/>
              <a:t>1. Half liter free on purchase of 10 liters. </a:t>
            </a:r>
          </a:p>
          <a:p>
            <a:pPr>
              <a:buNone/>
            </a:pPr>
            <a:r>
              <a:rPr lang="en-US" sz="2700" dirty="0" smtClean="0"/>
              <a:t>2. Periodic transportation benefit to distributor. </a:t>
            </a:r>
          </a:p>
          <a:p>
            <a:pPr>
              <a:buNone/>
            </a:pPr>
            <a:r>
              <a:rPr lang="en-US" sz="2700" dirty="0" smtClean="0"/>
              <a:t>3. Reduction in purchase price with increasing risk to distributors. </a:t>
            </a:r>
          </a:p>
          <a:p>
            <a:r>
              <a:rPr lang="en-US" sz="3000" dirty="0" smtClean="0">
                <a:solidFill>
                  <a:srgbClr val="00B0F0"/>
                </a:solidFill>
              </a:rPr>
              <a:t>Withdrawal of Sales force from market –</a:t>
            </a:r>
          </a:p>
          <a:p>
            <a:pPr>
              <a:buNone/>
            </a:pPr>
            <a:r>
              <a:rPr lang="en-US" sz="2700" dirty="0" smtClean="0"/>
              <a:t>Top management reduces sales manpower  to reduce sales cost.</a:t>
            </a:r>
          </a:p>
          <a:p>
            <a:pPr>
              <a:buNone/>
            </a:pPr>
            <a:r>
              <a:rPr lang="en-US" sz="2700" dirty="0" smtClean="0"/>
              <a:t>Middle level managers drive removal of operational staff without taking charge at (guard of) operational level. Hence, network is then solely controlled by distributors. </a:t>
            </a:r>
          </a:p>
          <a:p>
            <a:pPr>
              <a:buNone/>
            </a:pPr>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5000" dirty="0" smtClean="0"/>
              <a:t>What is Sales Plan?</a:t>
            </a:r>
            <a:endParaRPr lang="en-US" sz="5000" dirty="0"/>
          </a:p>
        </p:txBody>
      </p:sp>
      <p:sp>
        <p:nvSpPr>
          <p:cNvPr id="3" name="Content Placeholder 2"/>
          <p:cNvSpPr>
            <a:spLocks noGrp="1"/>
          </p:cNvSpPr>
          <p:nvPr>
            <p:ph idx="1"/>
          </p:nvPr>
        </p:nvSpPr>
        <p:spPr>
          <a:xfrm>
            <a:off x="457200" y="1066800"/>
            <a:ext cx="8229600" cy="5562600"/>
          </a:xfrm>
        </p:spPr>
        <p:txBody>
          <a:bodyPr>
            <a:normAutofit fontScale="92500" lnSpcReduction="10000"/>
          </a:bodyPr>
          <a:lstStyle/>
          <a:p>
            <a:pPr>
              <a:buNone/>
            </a:pPr>
            <a:r>
              <a:rPr lang="en-US" b="1" dirty="0" smtClean="0"/>
              <a:t>Principle:</a:t>
            </a:r>
          </a:p>
          <a:p>
            <a:pPr>
              <a:buFont typeface="Wingdings" pitchFamily="2" charset="2"/>
              <a:buChar char="Ø"/>
            </a:pPr>
            <a:r>
              <a:rPr lang="en-US" dirty="0" smtClean="0"/>
              <a:t>Change will create challenge to competitors.</a:t>
            </a:r>
          </a:p>
          <a:p>
            <a:pPr>
              <a:buFont typeface="Wingdings" pitchFamily="2" charset="2"/>
              <a:buChar char="Ø"/>
            </a:pPr>
            <a:r>
              <a:rPr lang="en-US" dirty="0" smtClean="0"/>
              <a:t>Adoption of new technique will inspire team. </a:t>
            </a:r>
          </a:p>
          <a:p>
            <a:pPr>
              <a:buFont typeface="Wingdings" pitchFamily="2" charset="2"/>
              <a:buChar char="Ø"/>
            </a:pPr>
            <a:r>
              <a:rPr lang="en-US" dirty="0" smtClean="0"/>
              <a:t>To achieve success from state of failure, change and adoption is a true path. </a:t>
            </a:r>
          </a:p>
          <a:p>
            <a:pPr>
              <a:buNone/>
            </a:pPr>
            <a:r>
              <a:rPr lang="en-US" b="1" dirty="0" smtClean="0"/>
              <a:t>Objective:</a:t>
            </a:r>
          </a:p>
          <a:p>
            <a:r>
              <a:rPr lang="en-US" dirty="0" smtClean="0"/>
              <a:t>To achieve sales of 25000 liters per day within two years.</a:t>
            </a:r>
          </a:p>
          <a:p>
            <a:r>
              <a:rPr lang="en-US" dirty="0" smtClean="0"/>
              <a:t>To create home delivery network to avoid any other competitor to enter into company's  market.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4000" dirty="0" smtClean="0"/>
              <a:t>What is Sales Plan? (Continue)</a:t>
            </a:r>
            <a:endParaRPr lang="en-US" sz="4000" dirty="0"/>
          </a:p>
        </p:txBody>
      </p:sp>
      <p:sp>
        <p:nvSpPr>
          <p:cNvPr id="3" name="Content Placeholder 2"/>
          <p:cNvSpPr>
            <a:spLocks noGrp="1"/>
          </p:cNvSpPr>
          <p:nvPr>
            <p:ph idx="1"/>
          </p:nvPr>
        </p:nvSpPr>
        <p:spPr>
          <a:xfrm>
            <a:off x="228600" y="990600"/>
            <a:ext cx="8686800" cy="5638800"/>
          </a:xfrm>
        </p:spPr>
        <p:txBody>
          <a:bodyPr>
            <a:normAutofit fontScale="92500" lnSpcReduction="10000"/>
          </a:bodyPr>
          <a:lstStyle/>
          <a:p>
            <a:pPr>
              <a:buNone/>
            </a:pPr>
            <a:r>
              <a:rPr lang="en-US" dirty="0" smtClean="0"/>
              <a:t>Sales Plan:</a:t>
            </a:r>
          </a:p>
          <a:p>
            <a:pPr>
              <a:buFont typeface="Wingdings" pitchFamily="2" charset="2"/>
              <a:buChar char="v"/>
            </a:pPr>
            <a:r>
              <a:rPr lang="en-US" sz="2800" dirty="0" smtClean="0"/>
              <a:t> </a:t>
            </a:r>
            <a:r>
              <a:rPr lang="en-US" sz="3000" b="1" dirty="0" smtClean="0"/>
              <a:t>Divide Nagpur city market into three parts. </a:t>
            </a:r>
          </a:p>
          <a:p>
            <a:pPr>
              <a:buNone/>
            </a:pPr>
            <a:r>
              <a:rPr lang="en-US" sz="2700" dirty="0" smtClean="0"/>
              <a:t>Division by North-South railway track and by Central Avenue road.</a:t>
            </a:r>
          </a:p>
          <a:p>
            <a:pPr>
              <a:buNone/>
            </a:pPr>
            <a:r>
              <a:rPr lang="en-US" sz="2700" dirty="0" smtClean="0"/>
              <a:t>			First part is called as WEST NAGPUR, </a:t>
            </a:r>
          </a:p>
          <a:p>
            <a:pPr>
              <a:buNone/>
            </a:pPr>
            <a:r>
              <a:rPr lang="en-US" sz="2700" dirty="0" smtClean="0"/>
              <a:t>			Second part is EAST NAGPUR</a:t>
            </a:r>
          </a:p>
          <a:p>
            <a:pPr>
              <a:buNone/>
            </a:pPr>
            <a:r>
              <a:rPr lang="en-US" sz="2700" dirty="0" smtClean="0"/>
              <a:t>			Third part is NORTH NAGPUR</a:t>
            </a:r>
          </a:p>
          <a:p>
            <a:pPr>
              <a:buFont typeface="Wingdings" pitchFamily="2" charset="2"/>
              <a:buChar char="v"/>
            </a:pPr>
            <a:r>
              <a:rPr lang="en-US" sz="3000" b="1" dirty="0" smtClean="0"/>
              <a:t> Create three sets of three types of entities. </a:t>
            </a:r>
          </a:p>
          <a:p>
            <a:pPr marL="514350" indent="-514350">
              <a:buAutoNum type="arabicPeriod"/>
            </a:pPr>
            <a:r>
              <a:rPr lang="en-US" sz="3000" b="1" dirty="0" smtClean="0">
                <a:solidFill>
                  <a:srgbClr val="00B050"/>
                </a:solidFill>
              </a:rPr>
              <a:t>Transport Contactors (3) </a:t>
            </a:r>
          </a:p>
          <a:p>
            <a:pPr marL="514350" indent="-514350">
              <a:buNone/>
            </a:pPr>
            <a:r>
              <a:rPr lang="en-US" sz="2700" dirty="0" smtClean="0"/>
              <a:t>Responsible for vehicle arrangement (All TATA-S with CHALAK-MALAK). Responsible for delivery of milk sachets. Responsible for on-time payment collection.  Responsible for crates &amp; leak pouches.  </a:t>
            </a:r>
          </a:p>
          <a:p>
            <a:pPr marL="514350" indent="-514350">
              <a:buNone/>
            </a:pPr>
            <a:r>
              <a:rPr lang="en-US" sz="2700" b="1" dirty="0" smtClean="0"/>
              <a:t>Accountability  towards company is only for crates &amp; leakage.</a:t>
            </a:r>
          </a:p>
          <a:p>
            <a:pPr marL="514350" indent="-514350">
              <a:buNone/>
            </a:pPr>
            <a:endParaRPr lang="en-US" sz="3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4000" dirty="0" smtClean="0"/>
              <a:t>What is Sales Plan? (Continue)</a:t>
            </a:r>
            <a:endParaRPr lang="en-US" sz="4000" dirty="0"/>
          </a:p>
        </p:txBody>
      </p:sp>
      <p:sp>
        <p:nvSpPr>
          <p:cNvPr id="3" name="Content Placeholder 2"/>
          <p:cNvSpPr>
            <a:spLocks noGrp="1"/>
          </p:cNvSpPr>
          <p:nvPr>
            <p:ph idx="1"/>
          </p:nvPr>
        </p:nvSpPr>
        <p:spPr>
          <a:xfrm>
            <a:off x="228600" y="990600"/>
            <a:ext cx="8686800" cy="5638800"/>
          </a:xfrm>
        </p:spPr>
        <p:txBody>
          <a:bodyPr>
            <a:normAutofit fontScale="92500" lnSpcReduction="10000"/>
          </a:bodyPr>
          <a:lstStyle/>
          <a:p>
            <a:pPr marL="514350" indent="-514350">
              <a:buNone/>
            </a:pPr>
            <a:r>
              <a:rPr lang="en-US" sz="3000" b="1" dirty="0" smtClean="0">
                <a:solidFill>
                  <a:srgbClr val="00B050"/>
                </a:solidFill>
              </a:rPr>
              <a:t>2. Stockist cum Distributor</a:t>
            </a:r>
            <a:r>
              <a:rPr lang="en-US" sz="3000" b="1" dirty="0" smtClean="0">
                <a:solidFill>
                  <a:srgbClr val="00B050"/>
                </a:solidFill>
                <a:sym typeface="Wingdings" pitchFamily="2" charset="2"/>
              </a:rPr>
              <a:t>(3)</a:t>
            </a:r>
            <a:endParaRPr lang="en-US" sz="3000" b="1" dirty="0" smtClean="0">
              <a:solidFill>
                <a:srgbClr val="00B050"/>
              </a:solidFill>
            </a:endParaRPr>
          </a:p>
          <a:p>
            <a:pPr marL="514350" indent="-514350">
              <a:buNone/>
            </a:pPr>
            <a:r>
              <a:rPr lang="en-US" sz="2700" dirty="0" smtClean="0"/>
              <a:t>Responsible for </a:t>
            </a:r>
            <a:r>
              <a:rPr lang="en-US" sz="2700" b="1" dirty="0" smtClean="0"/>
              <a:t>on-time </a:t>
            </a:r>
            <a:r>
              <a:rPr lang="en-US" sz="2700" dirty="0" smtClean="0"/>
              <a:t>&amp;  </a:t>
            </a:r>
            <a:r>
              <a:rPr lang="en-US" sz="2700" b="1" dirty="0" smtClean="0"/>
              <a:t>off-time</a:t>
            </a:r>
            <a:r>
              <a:rPr lang="en-US" sz="2700" dirty="0" smtClean="0"/>
              <a:t> payment collection. On-time collection from transport contractor. And off-time collection from market. Responsible for </a:t>
            </a:r>
            <a:r>
              <a:rPr lang="en-US" sz="2700" b="1" dirty="0" smtClean="0"/>
              <a:t>order</a:t>
            </a:r>
            <a:r>
              <a:rPr lang="en-US" sz="2700" dirty="0" smtClean="0"/>
              <a:t> from market. Small order (5 liters to 20 liters during on-time collection) and big orders (21 liters and above during off-time collection). Responsible for order and payment. Payment in bank or payment transfer through RTGS.  Order to sales office or production unit. </a:t>
            </a:r>
          </a:p>
          <a:p>
            <a:pPr marL="514350" indent="-514350">
              <a:buNone/>
            </a:pPr>
            <a:r>
              <a:rPr lang="en-US" sz="2700" b="1" dirty="0" smtClean="0"/>
              <a:t>Accountable for order and payment only. </a:t>
            </a:r>
          </a:p>
          <a:p>
            <a:pPr marL="514350" indent="-514350">
              <a:buNone/>
            </a:pPr>
            <a:r>
              <a:rPr lang="en-US" sz="2700" dirty="0" smtClean="0"/>
              <a:t>Stockist cum distributor will have own or rented office, staff and computers, internet (broad-band), and milk sachets stocking arrangement.</a:t>
            </a:r>
          </a:p>
          <a:p>
            <a:pPr marL="514350" indent="-514350">
              <a:buNone/>
            </a:pPr>
            <a:r>
              <a:rPr lang="en-US" sz="2700" dirty="0" smtClean="0"/>
              <a:t>Stockist cum distributor  is the only person directly connected to company on commission basis.</a:t>
            </a:r>
          </a:p>
          <a:p>
            <a:pPr marL="514350" indent="-514350">
              <a:buNone/>
            </a:pPr>
            <a:endParaRPr lang="en-US" sz="3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695</TotalTime>
  <Words>1434</Words>
  <Application>Microsoft Office PowerPoint</Application>
  <PresentationFormat>On-screen Show (4:3)</PresentationFormat>
  <Paragraphs>177</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Sales Plan                                       NAGPUR</vt:lpstr>
      <vt:lpstr>Color Indicators</vt:lpstr>
      <vt:lpstr>Assumption of Sales </vt:lpstr>
      <vt:lpstr>Most important factors in   Dairy Product Sales</vt:lpstr>
      <vt:lpstr>Unpopular but Efficient Tools to Increase Product Sales</vt:lpstr>
      <vt:lpstr>Popular but Inefficient Tools to Increase Milk Sachets Sales</vt:lpstr>
      <vt:lpstr>What is Sales Plan?</vt:lpstr>
      <vt:lpstr>What is Sales Plan? (Continue)</vt:lpstr>
      <vt:lpstr>What is Sales Plan? (Continue)</vt:lpstr>
      <vt:lpstr>What is Sales Plan? (Continue)</vt:lpstr>
      <vt:lpstr>Steps in Sales Plan</vt:lpstr>
      <vt:lpstr>Steps in Sales Plan (continue)</vt:lpstr>
      <vt:lpstr>Steps in Sales Plan (Continue)</vt:lpstr>
      <vt:lpstr>Steps in Sales Plan (Continue)</vt:lpstr>
      <vt:lpstr>Steps in Sales Plan (Continue)</vt:lpstr>
      <vt:lpstr>Steps in Sales Plan (Continue)</vt:lpstr>
      <vt:lpstr>Publicity </vt:lpstr>
      <vt:lpstr>Cost of Sales</vt:lpstr>
      <vt:lpstr>Support &amp; Service from Sales Consultant</vt:lpstr>
      <vt:lpstr>Issues not addressed in this plan</vt:lpstr>
      <vt:lpstr>Color Indicators</vt:lpstr>
      <vt:lpstr>Thank You Prof. SHANKAR BHUSARI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Sales Plan                                       NAGPUR</dc:title>
  <dc:creator/>
  <cp:lastModifiedBy>BHUSARI</cp:lastModifiedBy>
  <cp:revision>88</cp:revision>
  <dcterms:created xsi:type="dcterms:W3CDTF">2006-08-16T00:00:00Z</dcterms:created>
  <dcterms:modified xsi:type="dcterms:W3CDTF">2016-03-14T14:36:38Z</dcterms:modified>
</cp:coreProperties>
</file>